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8"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8" r:id="rId21"/>
    <p:sldId id="277" r:id="rId22"/>
    <p:sldId id="279" r:id="rId23"/>
    <p:sldId id="28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67" d="100"/>
          <a:sy n="67" d="100"/>
        </p:scale>
        <p:origin x="45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_rels/data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4" Type="http://schemas.openxmlformats.org/officeDocument/2006/relationships/image" Target="../media/image26.svg"/></Relationships>
</file>

<file path=ppt/diagrams/_rels/drawing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4" Type="http://schemas.openxmlformats.org/officeDocument/2006/relationships/image" Target="../media/image2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6866DA-80B4-457B-A037-D536CA116FC8}"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738F6257-AF6C-4799-BC0E-7DB191E254B1}">
      <dgm:prSet/>
      <dgm:spPr/>
      <dgm:t>
        <a:bodyPr/>
        <a:lstStyle/>
        <a:p>
          <a:pPr rtl="0"/>
          <a:r>
            <a:rPr lang="en-US" baseline="0" dirty="0">
              <a:latin typeface="Times"/>
              <a:cs typeface="Times"/>
            </a:rPr>
            <a:t>These are just tips and tricks that were helpful to me during my year in A-level Global, but you are more than welcome to organize the Research Folder to your liking.</a:t>
          </a:r>
          <a:endParaRPr lang="en-US" dirty="0">
            <a:latin typeface="Times"/>
            <a:cs typeface="Times"/>
          </a:endParaRPr>
        </a:p>
      </dgm:t>
    </dgm:pt>
    <dgm:pt modelId="{CB636EAD-36ED-46A7-8553-1CCCC681D2AE}" type="parTrans" cxnId="{CD8331D4-BF81-41A6-9DC5-E48FB404F19D}">
      <dgm:prSet/>
      <dgm:spPr/>
      <dgm:t>
        <a:bodyPr/>
        <a:lstStyle/>
        <a:p>
          <a:endParaRPr lang="en-US"/>
        </a:p>
      </dgm:t>
    </dgm:pt>
    <dgm:pt modelId="{27428918-E13F-4332-97DF-7C7910449436}" type="sibTrans" cxnId="{CD8331D4-BF81-41A6-9DC5-E48FB404F19D}">
      <dgm:prSet/>
      <dgm:spPr/>
      <dgm:t>
        <a:bodyPr/>
        <a:lstStyle/>
        <a:p>
          <a:endParaRPr lang="en-US"/>
        </a:p>
      </dgm:t>
    </dgm:pt>
    <dgm:pt modelId="{3496D81F-71DF-4847-9DE5-9D4C4CDE0F83}">
      <dgm:prSet/>
      <dgm:spPr/>
      <dgm:t>
        <a:bodyPr/>
        <a:lstStyle/>
        <a:p>
          <a:r>
            <a:rPr lang="en-US" baseline="0" dirty="0">
              <a:latin typeface="Times"/>
              <a:cs typeface="Times"/>
            </a:rPr>
            <a:t>I will also show you my Research Folder as an example to guide you.</a:t>
          </a:r>
          <a:endParaRPr lang="en-US" dirty="0">
            <a:latin typeface="Times"/>
            <a:cs typeface="Times"/>
          </a:endParaRPr>
        </a:p>
      </dgm:t>
    </dgm:pt>
    <dgm:pt modelId="{B1E9FA27-AB09-4C22-8CB5-4122B9AAEECB}" type="parTrans" cxnId="{788E9EE7-038B-4F1B-826F-46EE7F519E09}">
      <dgm:prSet/>
      <dgm:spPr/>
      <dgm:t>
        <a:bodyPr/>
        <a:lstStyle/>
        <a:p>
          <a:endParaRPr lang="en-US"/>
        </a:p>
      </dgm:t>
    </dgm:pt>
    <dgm:pt modelId="{8EA60930-4FA7-4079-9399-392E5050D726}" type="sibTrans" cxnId="{788E9EE7-038B-4F1B-826F-46EE7F519E09}">
      <dgm:prSet/>
      <dgm:spPr/>
      <dgm:t>
        <a:bodyPr/>
        <a:lstStyle/>
        <a:p>
          <a:endParaRPr lang="en-US"/>
        </a:p>
      </dgm:t>
    </dgm:pt>
    <dgm:pt modelId="{4188DE32-D530-4EE0-990C-4F1E63F02F02}" type="pres">
      <dgm:prSet presAssocID="{066866DA-80B4-457B-A037-D536CA116FC8}" presName="linear" presStyleCnt="0">
        <dgm:presLayoutVars>
          <dgm:animLvl val="lvl"/>
          <dgm:resizeHandles val="exact"/>
        </dgm:presLayoutVars>
      </dgm:prSet>
      <dgm:spPr/>
    </dgm:pt>
    <dgm:pt modelId="{093E51DB-0FD5-4045-B71F-683CEA8213D5}" type="pres">
      <dgm:prSet presAssocID="{738F6257-AF6C-4799-BC0E-7DB191E254B1}" presName="parentText" presStyleLbl="node1" presStyleIdx="0" presStyleCnt="2">
        <dgm:presLayoutVars>
          <dgm:chMax val="0"/>
          <dgm:bulletEnabled val="1"/>
        </dgm:presLayoutVars>
      </dgm:prSet>
      <dgm:spPr/>
    </dgm:pt>
    <dgm:pt modelId="{6A8F319E-F6AD-407B-84D0-1A6CF455B7EF}" type="pres">
      <dgm:prSet presAssocID="{27428918-E13F-4332-97DF-7C7910449436}" presName="spacer" presStyleCnt="0"/>
      <dgm:spPr/>
    </dgm:pt>
    <dgm:pt modelId="{1766A804-A0BA-442A-9402-14214089EFEB}" type="pres">
      <dgm:prSet presAssocID="{3496D81F-71DF-4847-9DE5-9D4C4CDE0F83}" presName="parentText" presStyleLbl="node1" presStyleIdx="1" presStyleCnt="2">
        <dgm:presLayoutVars>
          <dgm:chMax val="0"/>
          <dgm:bulletEnabled val="1"/>
        </dgm:presLayoutVars>
      </dgm:prSet>
      <dgm:spPr/>
    </dgm:pt>
  </dgm:ptLst>
  <dgm:cxnLst>
    <dgm:cxn modelId="{AE5F2F1A-A9EE-4976-81CD-16698FD06C16}" type="presOf" srcId="{738F6257-AF6C-4799-BC0E-7DB191E254B1}" destId="{093E51DB-0FD5-4045-B71F-683CEA8213D5}" srcOrd="0" destOrd="0" presId="urn:microsoft.com/office/officeart/2005/8/layout/vList2"/>
    <dgm:cxn modelId="{AB685028-9B95-48F0-AAD4-CBDBBC97991B}" type="presOf" srcId="{066866DA-80B4-457B-A037-D536CA116FC8}" destId="{4188DE32-D530-4EE0-990C-4F1E63F02F02}" srcOrd="0" destOrd="0" presId="urn:microsoft.com/office/officeart/2005/8/layout/vList2"/>
    <dgm:cxn modelId="{12E09B83-AAC8-473D-9107-88681BBD539B}" type="presOf" srcId="{3496D81F-71DF-4847-9DE5-9D4C4CDE0F83}" destId="{1766A804-A0BA-442A-9402-14214089EFEB}" srcOrd="0" destOrd="0" presId="urn:microsoft.com/office/officeart/2005/8/layout/vList2"/>
    <dgm:cxn modelId="{CD8331D4-BF81-41A6-9DC5-E48FB404F19D}" srcId="{066866DA-80B4-457B-A037-D536CA116FC8}" destId="{738F6257-AF6C-4799-BC0E-7DB191E254B1}" srcOrd="0" destOrd="0" parTransId="{CB636EAD-36ED-46A7-8553-1CCCC681D2AE}" sibTransId="{27428918-E13F-4332-97DF-7C7910449436}"/>
    <dgm:cxn modelId="{788E9EE7-038B-4F1B-826F-46EE7F519E09}" srcId="{066866DA-80B4-457B-A037-D536CA116FC8}" destId="{3496D81F-71DF-4847-9DE5-9D4C4CDE0F83}" srcOrd="1" destOrd="0" parTransId="{B1E9FA27-AB09-4C22-8CB5-4122B9AAEECB}" sibTransId="{8EA60930-4FA7-4079-9399-392E5050D726}"/>
    <dgm:cxn modelId="{8C16836A-22BF-4484-B8C3-C6A745B90C54}" type="presParOf" srcId="{4188DE32-D530-4EE0-990C-4F1E63F02F02}" destId="{093E51DB-0FD5-4045-B71F-683CEA8213D5}" srcOrd="0" destOrd="0" presId="urn:microsoft.com/office/officeart/2005/8/layout/vList2"/>
    <dgm:cxn modelId="{2DD1AA07-2084-49A9-AFC8-4172547C81EC}" type="presParOf" srcId="{4188DE32-D530-4EE0-990C-4F1E63F02F02}" destId="{6A8F319E-F6AD-407B-84D0-1A6CF455B7EF}" srcOrd="1" destOrd="0" presId="urn:microsoft.com/office/officeart/2005/8/layout/vList2"/>
    <dgm:cxn modelId="{695C1C19-D737-4259-A63A-0AB4DC72D3A2}" type="presParOf" srcId="{4188DE32-D530-4EE0-990C-4F1E63F02F02}" destId="{1766A804-A0BA-442A-9402-14214089EFEB}"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35B0919-ADE4-403F-BD09-A442D1221A67}" type="doc">
      <dgm:prSet loTypeId="urn:microsoft.com/office/officeart/2005/8/layout/vProcess5" loCatId="process" qsTypeId="urn:microsoft.com/office/officeart/2005/8/quickstyle/simple1" qsCatId="simple" csTypeId="urn:microsoft.com/office/officeart/2005/8/colors/accent1_2" csCatId="accent1"/>
      <dgm:spPr/>
      <dgm:t>
        <a:bodyPr/>
        <a:lstStyle/>
        <a:p>
          <a:endParaRPr lang="en-US"/>
        </a:p>
      </dgm:t>
    </dgm:pt>
    <dgm:pt modelId="{1B40F808-721A-407C-A8A2-FE191DAED3D2}">
      <dgm:prSet/>
      <dgm:spPr/>
      <dgm:t>
        <a:bodyPr/>
        <a:lstStyle/>
        <a:p>
          <a:r>
            <a:rPr lang="en-US" dirty="0">
              <a:latin typeface="Times"/>
              <a:cs typeface="Times"/>
            </a:rPr>
            <a:t>Now, throughout the year, you will be inputting many things into your folder, so I won't include everything I've put in mine on this PowerPoint. But there are a couple suggestions that I will say throughout this PowerPoint, regarding each section. </a:t>
          </a:r>
        </a:p>
      </dgm:t>
    </dgm:pt>
    <dgm:pt modelId="{20624F9B-7342-40C6-9E1D-F31393E87527}" type="parTrans" cxnId="{AAD52830-BC19-404B-A9DF-CC9F6EDD5648}">
      <dgm:prSet/>
      <dgm:spPr/>
      <dgm:t>
        <a:bodyPr/>
        <a:lstStyle/>
        <a:p>
          <a:endParaRPr lang="en-US"/>
        </a:p>
      </dgm:t>
    </dgm:pt>
    <dgm:pt modelId="{3D366D77-921B-433C-BD95-3AE787CE5385}" type="sibTrans" cxnId="{AAD52830-BC19-404B-A9DF-CC9F6EDD5648}">
      <dgm:prSet/>
      <dgm:spPr/>
      <dgm:t>
        <a:bodyPr/>
        <a:lstStyle/>
        <a:p>
          <a:endParaRPr lang="en-US"/>
        </a:p>
      </dgm:t>
    </dgm:pt>
    <dgm:pt modelId="{24266EB3-9AB3-4B2B-96C3-30C5638784E4}">
      <dgm:prSet/>
      <dgm:spPr/>
      <dgm:t>
        <a:bodyPr/>
        <a:lstStyle/>
        <a:p>
          <a:r>
            <a:rPr lang="en-US" dirty="0">
              <a:latin typeface="Times"/>
              <a:cs typeface="Times"/>
            </a:rPr>
            <a:t>Continuing with the "instructions section" I suggest you copy and paste "</a:t>
          </a:r>
          <a:r>
            <a:rPr lang="en-US" b="1" dirty="0">
              <a:latin typeface="Times"/>
              <a:cs typeface="Times"/>
            </a:rPr>
            <a:t>What should be included in your research folder?" </a:t>
          </a:r>
          <a:r>
            <a:rPr lang="en-US" dirty="0">
              <a:latin typeface="Times"/>
              <a:cs typeface="Times"/>
            </a:rPr>
            <a:t>into this section on a new page. (just click back a couple slides and it's there.)</a:t>
          </a:r>
        </a:p>
      </dgm:t>
    </dgm:pt>
    <dgm:pt modelId="{A6831583-631F-441F-90CE-D0F4DFC9569B}" type="parTrans" cxnId="{7501E234-2BDA-4F91-8C1E-85ADA51C66EE}">
      <dgm:prSet/>
      <dgm:spPr/>
      <dgm:t>
        <a:bodyPr/>
        <a:lstStyle/>
        <a:p>
          <a:endParaRPr lang="en-US"/>
        </a:p>
      </dgm:t>
    </dgm:pt>
    <dgm:pt modelId="{26E02B83-ACF5-4823-802B-31EFD1E1EB28}" type="sibTrans" cxnId="{7501E234-2BDA-4F91-8C1E-85ADA51C66EE}">
      <dgm:prSet/>
      <dgm:spPr/>
      <dgm:t>
        <a:bodyPr/>
        <a:lstStyle/>
        <a:p>
          <a:endParaRPr lang="en-US"/>
        </a:p>
      </dgm:t>
    </dgm:pt>
    <dgm:pt modelId="{DB61E973-DA74-4D64-99AB-C6EC0CA2F472}">
      <dgm:prSet/>
      <dgm:spPr/>
      <dgm:t>
        <a:bodyPr/>
        <a:lstStyle/>
        <a:p>
          <a:r>
            <a:rPr lang="en-US" dirty="0">
              <a:latin typeface="Times"/>
              <a:cs typeface="Times"/>
            </a:rPr>
            <a:t>Also in this section, you can create a page dedicated to important things mentioned in class (here is what my instructions section looked like)</a:t>
          </a:r>
        </a:p>
      </dgm:t>
    </dgm:pt>
    <dgm:pt modelId="{9F76433C-F331-43D5-BCF9-B29EDCA20B7E}" type="parTrans" cxnId="{D8F034B9-E408-43E5-8426-B1E712941D4C}">
      <dgm:prSet/>
      <dgm:spPr/>
      <dgm:t>
        <a:bodyPr/>
        <a:lstStyle/>
        <a:p>
          <a:endParaRPr lang="en-US"/>
        </a:p>
      </dgm:t>
    </dgm:pt>
    <dgm:pt modelId="{11A52B35-55DA-4BC5-B59D-96AC6520297F}" type="sibTrans" cxnId="{D8F034B9-E408-43E5-8426-B1E712941D4C}">
      <dgm:prSet/>
      <dgm:spPr/>
      <dgm:t>
        <a:bodyPr/>
        <a:lstStyle/>
        <a:p>
          <a:endParaRPr lang="en-US"/>
        </a:p>
      </dgm:t>
    </dgm:pt>
    <dgm:pt modelId="{A4190F9B-CFFA-423E-A2DE-DF81DB92D988}">
      <dgm:prSet/>
      <dgm:spPr/>
      <dgm:t>
        <a:bodyPr/>
        <a:lstStyle/>
        <a:p>
          <a:r>
            <a:rPr lang="en-US" dirty="0">
              <a:latin typeface="Times"/>
              <a:cs typeface="Times"/>
            </a:rPr>
            <a:t>You could also create a page that shows what some good research engines are, because you will be doing a LOT of research this year. Here are some, for example that are in my folder. In this section, I would recommend putting anything that you may think will be helpful for you to remember in the future about your paper. Organize it how you want!</a:t>
          </a:r>
        </a:p>
      </dgm:t>
    </dgm:pt>
    <dgm:pt modelId="{C02BA34A-2AAF-4455-B5BC-0B62B20A19A3}" type="parTrans" cxnId="{96C13EFF-A8BE-40E8-A616-39546987552A}">
      <dgm:prSet/>
      <dgm:spPr/>
      <dgm:t>
        <a:bodyPr/>
        <a:lstStyle/>
        <a:p>
          <a:endParaRPr lang="en-US"/>
        </a:p>
      </dgm:t>
    </dgm:pt>
    <dgm:pt modelId="{F785FE78-6761-4DDE-BD67-992E1133E476}" type="sibTrans" cxnId="{96C13EFF-A8BE-40E8-A616-39546987552A}">
      <dgm:prSet/>
      <dgm:spPr/>
      <dgm:t>
        <a:bodyPr/>
        <a:lstStyle/>
        <a:p>
          <a:endParaRPr lang="en-US"/>
        </a:p>
      </dgm:t>
    </dgm:pt>
    <dgm:pt modelId="{4E17EA27-1F15-4C7F-A9F5-2E23195B62CF}" type="pres">
      <dgm:prSet presAssocID="{935B0919-ADE4-403F-BD09-A442D1221A67}" presName="outerComposite" presStyleCnt="0">
        <dgm:presLayoutVars>
          <dgm:chMax val="5"/>
          <dgm:dir/>
          <dgm:resizeHandles val="exact"/>
        </dgm:presLayoutVars>
      </dgm:prSet>
      <dgm:spPr/>
    </dgm:pt>
    <dgm:pt modelId="{F0E20C9B-7132-44C6-BDF6-3F5BAD99DEFF}" type="pres">
      <dgm:prSet presAssocID="{935B0919-ADE4-403F-BD09-A442D1221A67}" presName="dummyMaxCanvas" presStyleCnt="0">
        <dgm:presLayoutVars/>
      </dgm:prSet>
      <dgm:spPr/>
    </dgm:pt>
    <dgm:pt modelId="{34A0F4E8-6E95-4394-BD82-8B2A3E90D7E5}" type="pres">
      <dgm:prSet presAssocID="{935B0919-ADE4-403F-BD09-A442D1221A67}" presName="FourNodes_1" presStyleLbl="node1" presStyleIdx="0" presStyleCnt="4">
        <dgm:presLayoutVars>
          <dgm:bulletEnabled val="1"/>
        </dgm:presLayoutVars>
      </dgm:prSet>
      <dgm:spPr/>
    </dgm:pt>
    <dgm:pt modelId="{F2EB331E-AEE3-43AC-A980-4FB9440396E9}" type="pres">
      <dgm:prSet presAssocID="{935B0919-ADE4-403F-BD09-A442D1221A67}" presName="FourNodes_2" presStyleLbl="node1" presStyleIdx="1" presStyleCnt="4">
        <dgm:presLayoutVars>
          <dgm:bulletEnabled val="1"/>
        </dgm:presLayoutVars>
      </dgm:prSet>
      <dgm:spPr/>
    </dgm:pt>
    <dgm:pt modelId="{A8CA477F-4D1C-46F9-A2C7-74F0E70E6A34}" type="pres">
      <dgm:prSet presAssocID="{935B0919-ADE4-403F-BD09-A442D1221A67}" presName="FourNodes_3" presStyleLbl="node1" presStyleIdx="2" presStyleCnt="4">
        <dgm:presLayoutVars>
          <dgm:bulletEnabled val="1"/>
        </dgm:presLayoutVars>
      </dgm:prSet>
      <dgm:spPr/>
    </dgm:pt>
    <dgm:pt modelId="{59A8B85E-229E-46EB-902F-8B4D5A5F3F5D}" type="pres">
      <dgm:prSet presAssocID="{935B0919-ADE4-403F-BD09-A442D1221A67}" presName="FourNodes_4" presStyleLbl="node1" presStyleIdx="3" presStyleCnt="4">
        <dgm:presLayoutVars>
          <dgm:bulletEnabled val="1"/>
        </dgm:presLayoutVars>
      </dgm:prSet>
      <dgm:spPr/>
    </dgm:pt>
    <dgm:pt modelId="{3AADD3C0-2AB3-4063-8F71-6EB101A8AD97}" type="pres">
      <dgm:prSet presAssocID="{935B0919-ADE4-403F-BD09-A442D1221A67}" presName="FourConn_1-2" presStyleLbl="fgAccFollowNode1" presStyleIdx="0" presStyleCnt="3">
        <dgm:presLayoutVars>
          <dgm:bulletEnabled val="1"/>
        </dgm:presLayoutVars>
      </dgm:prSet>
      <dgm:spPr/>
    </dgm:pt>
    <dgm:pt modelId="{7CC5CF2A-53C6-48D0-9DC5-0D0B15351C19}" type="pres">
      <dgm:prSet presAssocID="{935B0919-ADE4-403F-BD09-A442D1221A67}" presName="FourConn_2-3" presStyleLbl="fgAccFollowNode1" presStyleIdx="1" presStyleCnt="3">
        <dgm:presLayoutVars>
          <dgm:bulletEnabled val="1"/>
        </dgm:presLayoutVars>
      </dgm:prSet>
      <dgm:spPr/>
    </dgm:pt>
    <dgm:pt modelId="{CE36E95B-AA72-4812-AADC-0A1DDEF5A16A}" type="pres">
      <dgm:prSet presAssocID="{935B0919-ADE4-403F-BD09-A442D1221A67}" presName="FourConn_3-4" presStyleLbl="fgAccFollowNode1" presStyleIdx="2" presStyleCnt="3">
        <dgm:presLayoutVars>
          <dgm:bulletEnabled val="1"/>
        </dgm:presLayoutVars>
      </dgm:prSet>
      <dgm:spPr/>
    </dgm:pt>
    <dgm:pt modelId="{7033D095-0B16-4873-9433-A8029CDE986B}" type="pres">
      <dgm:prSet presAssocID="{935B0919-ADE4-403F-BD09-A442D1221A67}" presName="FourNodes_1_text" presStyleLbl="node1" presStyleIdx="3" presStyleCnt="4">
        <dgm:presLayoutVars>
          <dgm:bulletEnabled val="1"/>
        </dgm:presLayoutVars>
      </dgm:prSet>
      <dgm:spPr/>
    </dgm:pt>
    <dgm:pt modelId="{A8DF2049-CF73-4180-A80A-627A0183B667}" type="pres">
      <dgm:prSet presAssocID="{935B0919-ADE4-403F-BD09-A442D1221A67}" presName="FourNodes_2_text" presStyleLbl="node1" presStyleIdx="3" presStyleCnt="4">
        <dgm:presLayoutVars>
          <dgm:bulletEnabled val="1"/>
        </dgm:presLayoutVars>
      </dgm:prSet>
      <dgm:spPr/>
    </dgm:pt>
    <dgm:pt modelId="{7015B4F7-FA5B-4BF4-AE25-1B6E999715B0}" type="pres">
      <dgm:prSet presAssocID="{935B0919-ADE4-403F-BD09-A442D1221A67}" presName="FourNodes_3_text" presStyleLbl="node1" presStyleIdx="3" presStyleCnt="4">
        <dgm:presLayoutVars>
          <dgm:bulletEnabled val="1"/>
        </dgm:presLayoutVars>
      </dgm:prSet>
      <dgm:spPr/>
    </dgm:pt>
    <dgm:pt modelId="{F9668098-3104-4DE8-9B68-B4A4F310E8FA}" type="pres">
      <dgm:prSet presAssocID="{935B0919-ADE4-403F-BD09-A442D1221A67}" presName="FourNodes_4_text" presStyleLbl="node1" presStyleIdx="3" presStyleCnt="4">
        <dgm:presLayoutVars>
          <dgm:bulletEnabled val="1"/>
        </dgm:presLayoutVars>
      </dgm:prSet>
      <dgm:spPr/>
    </dgm:pt>
  </dgm:ptLst>
  <dgm:cxnLst>
    <dgm:cxn modelId="{88A4260A-65CD-462D-83BE-A1395533F88E}" type="presOf" srcId="{A4190F9B-CFFA-423E-A2DE-DF81DB92D988}" destId="{F9668098-3104-4DE8-9B68-B4A4F310E8FA}" srcOrd="1" destOrd="0" presId="urn:microsoft.com/office/officeart/2005/8/layout/vProcess5"/>
    <dgm:cxn modelId="{3A414A28-7799-4283-9FE6-938E51F2D8E7}" type="presOf" srcId="{935B0919-ADE4-403F-BD09-A442D1221A67}" destId="{4E17EA27-1F15-4C7F-A9F5-2E23195B62CF}" srcOrd="0" destOrd="0" presId="urn:microsoft.com/office/officeart/2005/8/layout/vProcess5"/>
    <dgm:cxn modelId="{AAD52830-BC19-404B-A9DF-CC9F6EDD5648}" srcId="{935B0919-ADE4-403F-BD09-A442D1221A67}" destId="{1B40F808-721A-407C-A8A2-FE191DAED3D2}" srcOrd="0" destOrd="0" parTransId="{20624F9B-7342-40C6-9E1D-F31393E87527}" sibTransId="{3D366D77-921B-433C-BD95-3AE787CE5385}"/>
    <dgm:cxn modelId="{7501E234-2BDA-4F91-8C1E-85ADA51C66EE}" srcId="{935B0919-ADE4-403F-BD09-A442D1221A67}" destId="{24266EB3-9AB3-4B2B-96C3-30C5638784E4}" srcOrd="1" destOrd="0" parTransId="{A6831583-631F-441F-90CE-D0F4DFC9569B}" sibTransId="{26E02B83-ACF5-4823-802B-31EFD1E1EB28}"/>
    <dgm:cxn modelId="{71833056-FBA8-4B88-8080-1D7D7EDFE0A3}" type="presOf" srcId="{DB61E973-DA74-4D64-99AB-C6EC0CA2F472}" destId="{7015B4F7-FA5B-4BF4-AE25-1B6E999715B0}" srcOrd="1" destOrd="0" presId="urn:microsoft.com/office/officeart/2005/8/layout/vProcess5"/>
    <dgm:cxn modelId="{A17A9599-8754-414A-9EDC-303055C1075B}" type="presOf" srcId="{26E02B83-ACF5-4823-802B-31EFD1E1EB28}" destId="{7CC5CF2A-53C6-48D0-9DC5-0D0B15351C19}" srcOrd="0" destOrd="0" presId="urn:microsoft.com/office/officeart/2005/8/layout/vProcess5"/>
    <dgm:cxn modelId="{57A3FE9F-6640-4014-94EB-1B3AF075FB65}" type="presOf" srcId="{1B40F808-721A-407C-A8A2-FE191DAED3D2}" destId="{34A0F4E8-6E95-4394-BD82-8B2A3E90D7E5}" srcOrd="0" destOrd="0" presId="urn:microsoft.com/office/officeart/2005/8/layout/vProcess5"/>
    <dgm:cxn modelId="{78448AA5-B445-43AD-8D47-8F79D94071CA}" type="presOf" srcId="{3D366D77-921B-433C-BD95-3AE787CE5385}" destId="{3AADD3C0-2AB3-4063-8F71-6EB101A8AD97}" srcOrd="0" destOrd="0" presId="urn:microsoft.com/office/officeart/2005/8/layout/vProcess5"/>
    <dgm:cxn modelId="{0037B3B2-E0D3-4F7C-94AE-46F07286781A}" type="presOf" srcId="{24266EB3-9AB3-4B2B-96C3-30C5638784E4}" destId="{F2EB331E-AEE3-43AC-A980-4FB9440396E9}" srcOrd="0" destOrd="0" presId="urn:microsoft.com/office/officeart/2005/8/layout/vProcess5"/>
    <dgm:cxn modelId="{040754B7-DE18-49AC-9496-7C5A20D74FC3}" type="presOf" srcId="{A4190F9B-CFFA-423E-A2DE-DF81DB92D988}" destId="{59A8B85E-229E-46EB-902F-8B4D5A5F3F5D}" srcOrd="0" destOrd="0" presId="urn:microsoft.com/office/officeart/2005/8/layout/vProcess5"/>
    <dgm:cxn modelId="{D8F034B9-E408-43E5-8426-B1E712941D4C}" srcId="{935B0919-ADE4-403F-BD09-A442D1221A67}" destId="{DB61E973-DA74-4D64-99AB-C6EC0CA2F472}" srcOrd="2" destOrd="0" parTransId="{9F76433C-F331-43D5-BCF9-B29EDCA20B7E}" sibTransId="{11A52B35-55DA-4BC5-B59D-96AC6520297F}"/>
    <dgm:cxn modelId="{44875CC3-86FA-4592-9DC5-9B014736B6F8}" type="presOf" srcId="{DB61E973-DA74-4D64-99AB-C6EC0CA2F472}" destId="{A8CA477F-4D1C-46F9-A2C7-74F0E70E6A34}" srcOrd="0" destOrd="0" presId="urn:microsoft.com/office/officeart/2005/8/layout/vProcess5"/>
    <dgm:cxn modelId="{DA4DA3D1-A9F3-489F-9051-041D5DC3AEAB}" type="presOf" srcId="{11A52B35-55DA-4BC5-B59D-96AC6520297F}" destId="{CE36E95B-AA72-4812-AADC-0A1DDEF5A16A}" srcOrd="0" destOrd="0" presId="urn:microsoft.com/office/officeart/2005/8/layout/vProcess5"/>
    <dgm:cxn modelId="{F92BABEB-F246-4CBC-A749-CAD8DFE5CBC0}" type="presOf" srcId="{1B40F808-721A-407C-A8A2-FE191DAED3D2}" destId="{7033D095-0B16-4873-9433-A8029CDE986B}" srcOrd="1" destOrd="0" presId="urn:microsoft.com/office/officeart/2005/8/layout/vProcess5"/>
    <dgm:cxn modelId="{1AE473FA-792D-49E0-A806-4CE8BF23198F}" type="presOf" srcId="{24266EB3-9AB3-4B2B-96C3-30C5638784E4}" destId="{A8DF2049-CF73-4180-A80A-627A0183B667}" srcOrd="1" destOrd="0" presId="urn:microsoft.com/office/officeart/2005/8/layout/vProcess5"/>
    <dgm:cxn modelId="{96C13EFF-A8BE-40E8-A616-39546987552A}" srcId="{935B0919-ADE4-403F-BD09-A442D1221A67}" destId="{A4190F9B-CFFA-423E-A2DE-DF81DB92D988}" srcOrd="3" destOrd="0" parTransId="{C02BA34A-2AAF-4455-B5BC-0B62B20A19A3}" sibTransId="{F785FE78-6761-4DDE-BD67-992E1133E476}"/>
    <dgm:cxn modelId="{EB0F6DED-5174-4764-98DF-3788C99CC123}" type="presParOf" srcId="{4E17EA27-1F15-4C7F-A9F5-2E23195B62CF}" destId="{F0E20C9B-7132-44C6-BDF6-3F5BAD99DEFF}" srcOrd="0" destOrd="0" presId="urn:microsoft.com/office/officeart/2005/8/layout/vProcess5"/>
    <dgm:cxn modelId="{4FAADA8F-6CE3-4F85-9374-0863E6151834}" type="presParOf" srcId="{4E17EA27-1F15-4C7F-A9F5-2E23195B62CF}" destId="{34A0F4E8-6E95-4394-BD82-8B2A3E90D7E5}" srcOrd="1" destOrd="0" presId="urn:microsoft.com/office/officeart/2005/8/layout/vProcess5"/>
    <dgm:cxn modelId="{911DB72F-0330-4676-86BB-641016FA151F}" type="presParOf" srcId="{4E17EA27-1F15-4C7F-A9F5-2E23195B62CF}" destId="{F2EB331E-AEE3-43AC-A980-4FB9440396E9}" srcOrd="2" destOrd="0" presId="urn:microsoft.com/office/officeart/2005/8/layout/vProcess5"/>
    <dgm:cxn modelId="{8612DA56-D2BF-40BB-8E98-BE77400A47B7}" type="presParOf" srcId="{4E17EA27-1F15-4C7F-A9F5-2E23195B62CF}" destId="{A8CA477F-4D1C-46F9-A2C7-74F0E70E6A34}" srcOrd="3" destOrd="0" presId="urn:microsoft.com/office/officeart/2005/8/layout/vProcess5"/>
    <dgm:cxn modelId="{F37717D5-0609-47D3-80F4-1316B563CCE3}" type="presParOf" srcId="{4E17EA27-1F15-4C7F-A9F5-2E23195B62CF}" destId="{59A8B85E-229E-46EB-902F-8B4D5A5F3F5D}" srcOrd="4" destOrd="0" presId="urn:microsoft.com/office/officeart/2005/8/layout/vProcess5"/>
    <dgm:cxn modelId="{B40FC68E-D30E-42C1-86DD-7CC3AAB81849}" type="presParOf" srcId="{4E17EA27-1F15-4C7F-A9F5-2E23195B62CF}" destId="{3AADD3C0-2AB3-4063-8F71-6EB101A8AD97}" srcOrd="5" destOrd="0" presId="urn:microsoft.com/office/officeart/2005/8/layout/vProcess5"/>
    <dgm:cxn modelId="{A04752D9-1334-4676-979A-150269E1DF04}" type="presParOf" srcId="{4E17EA27-1F15-4C7F-A9F5-2E23195B62CF}" destId="{7CC5CF2A-53C6-48D0-9DC5-0D0B15351C19}" srcOrd="6" destOrd="0" presId="urn:microsoft.com/office/officeart/2005/8/layout/vProcess5"/>
    <dgm:cxn modelId="{9755D1E3-242D-431E-BBC4-C6DE52B46917}" type="presParOf" srcId="{4E17EA27-1F15-4C7F-A9F5-2E23195B62CF}" destId="{CE36E95B-AA72-4812-AADC-0A1DDEF5A16A}" srcOrd="7" destOrd="0" presId="urn:microsoft.com/office/officeart/2005/8/layout/vProcess5"/>
    <dgm:cxn modelId="{376C3FB4-87E9-4497-9F92-1CE47E8ADE81}" type="presParOf" srcId="{4E17EA27-1F15-4C7F-A9F5-2E23195B62CF}" destId="{7033D095-0B16-4873-9433-A8029CDE986B}" srcOrd="8" destOrd="0" presId="urn:microsoft.com/office/officeart/2005/8/layout/vProcess5"/>
    <dgm:cxn modelId="{20E215ED-B7A4-4948-9B1E-DE641C448A35}" type="presParOf" srcId="{4E17EA27-1F15-4C7F-A9F5-2E23195B62CF}" destId="{A8DF2049-CF73-4180-A80A-627A0183B667}" srcOrd="9" destOrd="0" presId="urn:microsoft.com/office/officeart/2005/8/layout/vProcess5"/>
    <dgm:cxn modelId="{939102A4-0C70-4790-9D3E-2CFC9DB05BAA}" type="presParOf" srcId="{4E17EA27-1F15-4C7F-A9F5-2E23195B62CF}" destId="{7015B4F7-FA5B-4BF4-AE25-1B6E999715B0}" srcOrd="10" destOrd="0" presId="urn:microsoft.com/office/officeart/2005/8/layout/vProcess5"/>
    <dgm:cxn modelId="{93B405E8-06A9-44DF-A467-1EF2DDAF6F63}" type="presParOf" srcId="{4E17EA27-1F15-4C7F-A9F5-2E23195B62CF}" destId="{F9668098-3104-4DE8-9B68-B4A4F310E8FA}"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B470D07-BB60-4FC3-B022-98492B37B53F}" type="doc">
      <dgm:prSet loTypeId="urn:microsoft.com/office/officeart/2016/7/layout/RepeatingBendingProcessNew" loCatId="process" qsTypeId="urn:microsoft.com/office/officeart/2005/8/quickstyle/simple1" qsCatId="simple" csTypeId="urn:microsoft.com/office/officeart/2005/8/colors/accent1_2" csCatId="accent1" phldr="1"/>
      <dgm:spPr/>
      <dgm:t>
        <a:bodyPr/>
        <a:lstStyle/>
        <a:p>
          <a:endParaRPr lang="en-US"/>
        </a:p>
      </dgm:t>
    </dgm:pt>
    <dgm:pt modelId="{0A2E8E89-C223-4F27-8286-56B17669CB0A}">
      <dgm:prSet/>
      <dgm:spPr/>
      <dgm:t>
        <a:bodyPr/>
        <a:lstStyle/>
        <a:p>
          <a:r>
            <a:rPr lang="en-US" dirty="0">
              <a:latin typeface="Times"/>
              <a:cs typeface="Times"/>
            </a:rPr>
            <a:t>Learning Guide (VERY IMPORTANT; explains the course in depth)</a:t>
          </a:r>
        </a:p>
      </dgm:t>
    </dgm:pt>
    <dgm:pt modelId="{9FCB3D83-4D81-45B1-8023-2D15DB1F8E36}" type="parTrans" cxnId="{D826A2B9-2199-4DDC-A056-B0232F46DDEE}">
      <dgm:prSet/>
      <dgm:spPr/>
      <dgm:t>
        <a:bodyPr/>
        <a:lstStyle/>
        <a:p>
          <a:endParaRPr lang="en-US"/>
        </a:p>
      </dgm:t>
    </dgm:pt>
    <dgm:pt modelId="{95D08708-BB88-464C-B811-E7785304173A}" type="sibTrans" cxnId="{D826A2B9-2199-4DDC-A056-B0232F46DDEE}">
      <dgm:prSet/>
      <dgm:spPr/>
      <dgm:t>
        <a:bodyPr/>
        <a:lstStyle/>
        <a:p>
          <a:endParaRPr lang="en-US"/>
        </a:p>
      </dgm:t>
    </dgm:pt>
    <dgm:pt modelId="{52ED6B47-B7CF-4B89-A7E8-3313F24F804F}">
      <dgm:prSet/>
      <dgm:spPr/>
      <dgm:t>
        <a:bodyPr/>
        <a:lstStyle/>
        <a:p>
          <a:r>
            <a:rPr lang="en-US" dirty="0">
              <a:latin typeface="Times"/>
              <a:cs typeface="Times"/>
            </a:rPr>
            <a:t>Rubric (also very important)</a:t>
          </a:r>
        </a:p>
      </dgm:t>
    </dgm:pt>
    <dgm:pt modelId="{E7812289-8E40-4E06-BDC7-78CF632273C7}" type="parTrans" cxnId="{7CB3BDAC-6FA1-45F1-80E8-5AB6C0797E8A}">
      <dgm:prSet/>
      <dgm:spPr/>
      <dgm:t>
        <a:bodyPr/>
        <a:lstStyle/>
        <a:p>
          <a:endParaRPr lang="en-US"/>
        </a:p>
      </dgm:t>
    </dgm:pt>
    <dgm:pt modelId="{B0C5F500-340F-4CC3-8EB8-36E4E1A38831}" type="sibTrans" cxnId="{7CB3BDAC-6FA1-45F1-80E8-5AB6C0797E8A}">
      <dgm:prSet/>
      <dgm:spPr/>
      <dgm:t>
        <a:bodyPr/>
        <a:lstStyle/>
        <a:p>
          <a:endParaRPr lang="en-US"/>
        </a:p>
      </dgm:t>
    </dgm:pt>
    <dgm:pt modelId="{E2EEA32D-2F98-4A64-9BDF-DA0B366F774F}">
      <dgm:prSet/>
      <dgm:spPr/>
      <dgm:t>
        <a:bodyPr/>
        <a:lstStyle/>
        <a:p>
          <a:r>
            <a:rPr lang="en-US" dirty="0">
              <a:latin typeface="Times"/>
              <a:cs typeface="Times"/>
            </a:rPr>
            <a:t>Tips on Paper 4 </a:t>
          </a:r>
        </a:p>
      </dgm:t>
    </dgm:pt>
    <dgm:pt modelId="{0B008AA9-F15B-4682-ABE8-560561F9EE2C}" type="parTrans" cxnId="{8CACDDDD-C3CD-46C5-A653-722621EDFC41}">
      <dgm:prSet/>
      <dgm:spPr/>
      <dgm:t>
        <a:bodyPr/>
        <a:lstStyle/>
        <a:p>
          <a:endParaRPr lang="en-US"/>
        </a:p>
      </dgm:t>
    </dgm:pt>
    <dgm:pt modelId="{861E2E35-F74B-47B7-9696-3FAB1B15B04F}" type="sibTrans" cxnId="{8CACDDDD-C3CD-46C5-A653-722621EDFC41}">
      <dgm:prSet/>
      <dgm:spPr/>
      <dgm:t>
        <a:bodyPr/>
        <a:lstStyle/>
        <a:p>
          <a:endParaRPr lang="en-US"/>
        </a:p>
      </dgm:t>
    </dgm:pt>
    <dgm:pt modelId="{E3602DC2-1DD8-4EA9-8234-E3EF7A398E05}">
      <dgm:prSet/>
      <dgm:spPr/>
      <dgm:t>
        <a:bodyPr/>
        <a:lstStyle/>
        <a:p>
          <a:r>
            <a:rPr lang="en-US" dirty="0">
              <a:latin typeface="Times"/>
              <a:cs typeface="Times"/>
            </a:rPr>
            <a:t>APA Citation Notes</a:t>
          </a:r>
        </a:p>
      </dgm:t>
    </dgm:pt>
    <dgm:pt modelId="{D80ECA96-1511-4F1D-B6A6-3404D7CDE2F3}" type="parTrans" cxnId="{655A8316-1BDE-4826-B7B3-E25AEB2CDF75}">
      <dgm:prSet/>
      <dgm:spPr/>
      <dgm:t>
        <a:bodyPr/>
        <a:lstStyle/>
        <a:p>
          <a:endParaRPr lang="en-US"/>
        </a:p>
      </dgm:t>
    </dgm:pt>
    <dgm:pt modelId="{4DCEB15C-C009-4B81-8A31-0CF143BA496D}" type="sibTrans" cxnId="{655A8316-1BDE-4826-B7B3-E25AEB2CDF75}">
      <dgm:prSet/>
      <dgm:spPr/>
      <dgm:t>
        <a:bodyPr/>
        <a:lstStyle/>
        <a:p>
          <a:endParaRPr lang="en-US"/>
        </a:p>
      </dgm:t>
    </dgm:pt>
    <dgm:pt modelId="{FD05A874-9E5D-4211-BCEE-F9BCB8B59C99}">
      <dgm:prSet/>
      <dgm:spPr/>
      <dgm:t>
        <a:bodyPr/>
        <a:lstStyle/>
        <a:p>
          <a:r>
            <a:rPr lang="en-US" dirty="0">
              <a:latin typeface="Times"/>
              <a:cs typeface="Times"/>
            </a:rPr>
            <a:t>Your Logs</a:t>
          </a:r>
        </a:p>
      </dgm:t>
    </dgm:pt>
    <dgm:pt modelId="{53710B8F-BE03-4340-9236-D3246E390031}" type="parTrans" cxnId="{E4172CA3-7929-4DF8-AABE-217A42C43E64}">
      <dgm:prSet/>
      <dgm:spPr/>
      <dgm:t>
        <a:bodyPr/>
        <a:lstStyle/>
        <a:p>
          <a:endParaRPr lang="en-US"/>
        </a:p>
      </dgm:t>
    </dgm:pt>
    <dgm:pt modelId="{C9501864-7208-4C5C-AFED-7C0880C896B3}" type="sibTrans" cxnId="{E4172CA3-7929-4DF8-AABE-217A42C43E64}">
      <dgm:prSet/>
      <dgm:spPr/>
      <dgm:t>
        <a:bodyPr/>
        <a:lstStyle/>
        <a:p>
          <a:endParaRPr lang="en-US"/>
        </a:p>
      </dgm:t>
    </dgm:pt>
    <dgm:pt modelId="{008387D6-8449-49C8-9E60-75E2A2033921}" type="pres">
      <dgm:prSet presAssocID="{7B470D07-BB60-4FC3-B022-98492B37B53F}" presName="Name0" presStyleCnt="0">
        <dgm:presLayoutVars>
          <dgm:dir/>
          <dgm:resizeHandles val="exact"/>
        </dgm:presLayoutVars>
      </dgm:prSet>
      <dgm:spPr/>
    </dgm:pt>
    <dgm:pt modelId="{1F771A34-D31D-4866-A7F9-B0E5856277FA}" type="pres">
      <dgm:prSet presAssocID="{0A2E8E89-C223-4F27-8286-56B17669CB0A}" presName="node" presStyleLbl="node1" presStyleIdx="0" presStyleCnt="5">
        <dgm:presLayoutVars>
          <dgm:bulletEnabled val="1"/>
        </dgm:presLayoutVars>
      </dgm:prSet>
      <dgm:spPr/>
    </dgm:pt>
    <dgm:pt modelId="{3299CE77-B91B-43C1-8D31-07D41A5F350E}" type="pres">
      <dgm:prSet presAssocID="{95D08708-BB88-464C-B811-E7785304173A}" presName="sibTrans" presStyleLbl="sibTrans1D1" presStyleIdx="0" presStyleCnt="4"/>
      <dgm:spPr/>
    </dgm:pt>
    <dgm:pt modelId="{F53DB8B3-415B-403A-A2BA-75FFE79E26FF}" type="pres">
      <dgm:prSet presAssocID="{95D08708-BB88-464C-B811-E7785304173A}" presName="connectorText" presStyleLbl="sibTrans1D1" presStyleIdx="0" presStyleCnt="4"/>
      <dgm:spPr/>
    </dgm:pt>
    <dgm:pt modelId="{266F248D-4F66-471E-B791-F3D692018579}" type="pres">
      <dgm:prSet presAssocID="{52ED6B47-B7CF-4B89-A7E8-3313F24F804F}" presName="node" presStyleLbl="node1" presStyleIdx="1" presStyleCnt="5">
        <dgm:presLayoutVars>
          <dgm:bulletEnabled val="1"/>
        </dgm:presLayoutVars>
      </dgm:prSet>
      <dgm:spPr/>
    </dgm:pt>
    <dgm:pt modelId="{8E67B078-C8B1-4CFE-A9A3-1790B6B7A96B}" type="pres">
      <dgm:prSet presAssocID="{B0C5F500-340F-4CC3-8EB8-36E4E1A38831}" presName="sibTrans" presStyleLbl="sibTrans1D1" presStyleIdx="1" presStyleCnt="4"/>
      <dgm:spPr/>
    </dgm:pt>
    <dgm:pt modelId="{309EED6A-1ACF-42C4-A143-7EAC84CE2CA7}" type="pres">
      <dgm:prSet presAssocID="{B0C5F500-340F-4CC3-8EB8-36E4E1A38831}" presName="connectorText" presStyleLbl="sibTrans1D1" presStyleIdx="1" presStyleCnt="4"/>
      <dgm:spPr/>
    </dgm:pt>
    <dgm:pt modelId="{88336891-4F77-41A8-8E02-673C9C76E85A}" type="pres">
      <dgm:prSet presAssocID="{E2EEA32D-2F98-4A64-9BDF-DA0B366F774F}" presName="node" presStyleLbl="node1" presStyleIdx="2" presStyleCnt="5">
        <dgm:presLayoutVars>
          <dgm:bulletEnabled val="1"/>
        </dgm:presLayoutVars>
      </dgm:prSet>
      <dgm:spPr/>
    </dgm:pt>
    <dgm:pt modelId="{F886E010-CB37-4019-AA16-B36C8287E64D}" type="pres">
      <dgm:prSet presAssocID="{861E2E35-F74B-47B7-9696-3FAB1B15B04F}" presName="sibTrans" presStyleLbl="sibTrans1D1" presStyleIdx="2" presStyleCnt="4"/>
      <dgm:spPr/>
    </dgm:pt>
    <dgm:pt modelId="{15A2D86B-6DAB-4612-801B-35C736BA9F06}" type="pres">
      <dgm:prSet presAssocID="{861E2E35-F74B-47B7-9696-3FAB1B15B04F}" presName="connectorText" presStyleLbl="sibTrans1D1" presStyleIdx="2" presStyleCnt="4"/>
      <dgm:spPr/>
    </dgm:pt>
    <dgm:pt modelId="{79FD9B19-DE51-4A35-ADF0-21479E49BBD4}" type="pres">
      <dgm:prSet presAssocID="{E3602DC2-1DD8-4EA9-8234-E3EF7A398E05}" presName="node" presStyleLbl="node1" presStyleIdx="3" presStyleCnt="5">
        <dgm:presLayoutVars>
          <dgm:bulletEnabled val="1"/>
        </dgm:presLayoutVars>
      </dgm:prSet>
      <dgm:spPr/>
    </dgm:pt>
    <dgm:pt modelId="{0FC42C75-54E8-49E2-9233-E64B9F35818F}" type="pres">
      <dgm:prSet presAssocID="{4DCEB15C-C009-4B81-8A31-0CF143BA496D}" presName="sibTrans" presStyleLbl="sibTrans1D1" presStyleIdx="3" presStyleCnt="4"/>
      <dgm:spPr/>
    </dgm:pt>
    <dgm:pt modelId="{6BC1291C-41B8-43BB-A24E-8747F023DE04}" type="pres">
      <dgm:prSet presAssocID="{4DCEB15C-C009-4B81-8A31-0CF143BA496D}" presName="connectorText" presStyleLbl="sibTrans1D1" presStyleIdx="3" presStyleCnt="4"/>
      <dgm:spPr/>
    </dgm:pt>
    <dgm:pt modelId="{9B6DC5B1-4AA5-4419-8AF1-84A8C5C4E37C}" type="pres">
      <dgm:prSet presAssocID="{FD05A874-9E5D-4211-BCEE-F9BCB8B59C99}" presName="node" presStyleLbl="node1" presStyleIdx="4" presStyleCnt="5">
        <dgm:presLayoutVars>
          <dgm:bulletEnabled val="1"/>
        </dgm:presLayoutVars>
      </dgm:prSet>
      <dgm:spPr/>
    </dgm:pt>
  </dgm:ptLst>
  <dgm:cxnLst>
    <dgm:cxn modelId="{A02CF605-B3F1-454B-BFCE-408FD668E49C}" type="presOf" srcId="{7B470D07-BB60-4FC3-B022-98492B37B53F}" destId="{008387D6-8449-49C8-9E60-75E2A2033921}" srcOrd="0" destOrd="0" presId="urn:microsoft.com/office/officeart/2016/7/layout/RepeatingBendingProcessNew"/>
    <dgm:cxn modelId="{9A3C9206-C480-4DCA-9879-4C6AB593323F}" type="presOf" srcId="{E2EEA32D-2F98-4A64-9BDF-DA0B366F774F}" destId="{88336891-4F77-41A8-8E02-673C9C76E85A}" srcOrd="0" destOrd="0" presId="urn:microsoft.com/office/officeart/2016/7/layout/RepeatingBendingProcessNew"/>
    <dgm:cxn modelId="{B895C215-FCD3-4839-BEF9-39FB6B747A18}" type="presOf" srcId="{861E2E35-F74B-47B7-9696-3FAB1B15B04F}" destId="{F886E010-CB37-4019-AA16-B36C8287E64D}" srcOrd="0" destOrd="0" presId="urn:microsoft.com/office/officeart/2016/7/layout/RepeatingBendingProcessNew"/>
    <dgm:cxn modelId="{655A8316-1BDE-4826-B7B3-E25AEB2CDF75}" srcId="{7B470D07-BB60-4FC3-B022-98492B37B53F}" destId="{E3602DC2-1DD8-4EA9-8234-E3EF7A398E05}" srcOrd="3" destOrd="0" parTransId="{D80ECA96-1511-4F1D-B6A6-3404D7CDE2F3}" sibTransId="{4DCEB15C-C009-4B81-8A31-0CF143BA496D}"/>
    <dgm:cxn modelId="{7BCED048-EE39-4B89-9D6D-796823FFD719}" type="presOf" srcId="{FD05A874-9E5D-4211-BCEE-F9BCB8B59C99}" destId="{9B6DC5B1-4AA5-4419-8AF1-84A8C5C4E37C}" srcOrd="0" destOrd="0" presId="urn:microsoft.com/office/officeart/2016/7/layout/RepeatingBendingProcessNew"/>
    <dgm:cxn modelId="{A299AA6B-D70F-4298-A0F6-A994588B0013}" type="presOf" srcId="{4DCEB15C-C009-4B81-8A31-0CF143BA496D}" destId="{0FC42C75-54E8-49E2-9233-E64B9F35818F}" srcOrd="0" destOrd="0" presId="urn:microsoft.com/office/officeart/2016/7/layout/RepeatingBendingProcessNew"/>
    <dgm:cxn modelId="{FF2C4D8A-29B3-4BCD-8893-099E5708DC70}" type="presOf" srcId="{52ED6B47-B7CF-4B89-A7E8-3313F24F804F}" destId="{266F248D-4F66-471E-B791-F3D692018579}" srcOrd="0" destOrd="0" presId="urn:microsoft.com/office/officeart/2016/7/layout/RepeatingBendingProcessNew"/>
    <dgm:cxn modelId="{E4172CA3-7929-4DF8-AABE-217A42C43E64}" srcId="{7B470D07-BB60-4FC3-B022-98492B37B53F}" destId="{FD05A874-9E5D-4211-BCEE-F9BCB8B59C99}" srcOrd="4" destOrd="0" parTransId="{53710B8F-BE03-4340-9236-D3246E390031}" sibTransId="{C9501864-7208-4C5C-AFED-7C0880C896B3}"/>
    <dgm:cxn modelId="{E7FC82A6-D939-4005-BC05-5AA086D336AA}" type="presOf" srcId="{861E2E35-F74B-47B7-9696-3FAB1B15B04F}" destId="{15A2D86B-6DAB-4612-801B-35C736BA9F06}" srcOrd="1" destOrd="0" presId="urn:microsoft.com/office/officeart/2016/7/layout/RepeatingBendingProcessNew"/>
    <dgm:cxn modelId="{7CB3BDAC-6FA1-45F1-80E8-5AB6C0797E8A}" srcId="{7B470D07-BB60-4FC3-B022-98492B37B53F}" destId="{52ED6B47-B7CF-4B89-A7E8-3313F24F804F}" srcOrd="1" destOrd="0" parTransId="{E7812289-8E40-4E06-BDC7-78CF632273C7}" sibTransId="{B0C5F500-340F-4CC3-8EB8-36E4E1A38831}"/>
    <dgm:cxn modelId="{3DC56CAF-5F81-484C-A0E2-2FCF0208CB45}" type="presOf" srcId="{95D08708-BB88-464C-B811-E7785304173A}" destId="{3299CE77-B91B-43C1-8D31-07D41A5F350E}" srcOrd="0" destOrd="0" presId="urn:microsoft.com/office/officeart/2016/7/layout/RepeatingBendingProcessNew"/>
    <dgm:cxn modelId="{D826A2B9-2199-4DDC-A056-B0232F46DDEE}" srcId="{7B470D07-BB60-4FC3-B022-98492B37B53F}" destId="{0A2E8E89-C223-4F27-8286-56B17669CB0A}" srcOrd="0" destOrd="0" parTransId="{9FCB3D83-4D81-45B1-8023-2D15DB1F8E36}" sibTransId="{95D08708-BB88-464C-B811-E7785304173A}"/>
    <dgm:cxn modelId="{FCBAE1C4-2A92-4579-86B5-715167FB4D14}" type="presOf" srcId="{95D08708-BB88-464C-B811-E7785304173A}" destId="{F53DB8B3-415B-403A-A2BA-75FFE79E26FF}" srcOrd="1" destOrd="0" presId="urn:microsoft.com/office/officeart/2016/7/layout/RepeatingBendingProcessNew"/>
    <dgm:cxn modelId="{BE3B20D3-CE7C-4E6B-A3F5-D3DE3B069F0A}" type="presOf" srcId="{B0C5F500-340F-4CC3-8EB8-36E4E1A38831}" destId="{309EED6A-1ACF-42C4-A143-7EAC84CE2CA7}" srcOrd="1" destOrd="0" presId="urn:microsoft.com/office/officeart/2016/7/layout/RepeatingBendingProcessNew"/>
    <dgm:cxn modelId="{8CACDDDD-C3CD-46C5-A653-722621EDFC41}" srcId="{7B470D07-BB60-4FC3-B022-98492B37B53F}" destId="{E2EEA32D-2F98-4A64-9BDF-DA0B366F774F}" srcOrd="2" destOrd="0" parTransId="{0B008AA9-F15B-4682-ABE8-560561F9EE2C}" sibTransId="{861E2E35-F74B-47B7-9696-3FAB1B15B04F}"/>
    <dgm:cxn modelId="{A1039FE3-D70B-4092-85E8-38010E4E3E4F}" type="presOf" srcId="{E3602DC2-1DD8-4EA9-8234-E3EF7A398E05}" destId="{79FD9B19-DE51-4A35-ADF0-21479E49BBD4}" srcOrd="0" destOrd="0" presId="urn:microsoft.com/office/officeart/2016/7/layout/RepeatingBendingProcessNew"/>
    <dgm:cxn modelId="{18C8FBE9-B2B5-49C2-81D1-F389EF4F9A8C}" type="presOf" srcId="{B0C5F500-340F-4CC3-8EB8-36E4E1A38831}" destId="{8E67B078-C8B1-4CFE-A9A3-1790B6B7A96B}" srcOrd="0" destOrd="0" presId="urn:microsoft.com/office/officeart/2016/7/layout/RepeatingBendingProcessNew"/>
    <dgm:cxn modelId="{3C93E6F0-8B69-43EE-8B0F-26A1E17DC3D7}" type="presOf" srcId="{0A2E8E89-C223-4F27-8286-56B17669CB0A}" destId="{1F771A34-D31D-4866-A7F9-B0E5856277FA}" srcOrd="0" destOrd="0" presId="urn:microsoft.com/office/officeart/2016/7/layout/RepeatingBendingProcessNew"/>
    <dgm:cxn modelId="{AD1F2DFB-561C-43D6-B94B-BBBC951655BE}" type="presOf" srcId="{4DCEB15C-C009-4B81-8A31-0CF143BA496D}" destId="{6BC1291C-41B8-43BB-A24E-8747F023DE04}" srcOrd="1" destOrd="0" presId="urn:microsoft.com/office/officeart/2016/7/layout/RepeatingBendingProcessNew"/>
    <dgm:cxn modelId="{A7A4F769-F8F2-42DF-A650-E527CEEE65D1}" type="presParOf" srcId="{008387D6-8449-49C8-9E60-75E2A2033921}" destId="{1F771A34-D31D-4866-A7F9-B0E5856277FA}" srcOrd="0" destOrd="0" presId="urn:microsoft.com/office/officeart/2016/7/layout/RepeatingBendingProcessNew"/>
    <dgm:cxn modelId="{2B4ADA7C-9340-4026-AA6A-3280F2CE1EB7}" type="presParOf" srcId="{008387D6-8449-49C8-9E60-75E2A2033921}" destId="{3299CE77-B91B-43C1-8D31-07D41A5F350E}" srcOrd="1" destOrd="0" presId="urn:microsoft.com/office/officeart/2016/7/layout/RepeatingBendingProcessNew"/>
    <dgm:cxn modelId="{02BBAE7C-5924-4B01-B601-575AEBDDC12C}" type="presParOf" srcId="{3299CE77-B91B-43C1-8D31-07D41A5F350E}" destId="{F53DB8B3-415B-403A-A2BA-75FFE79E26FF}" srcOrd="0" destOrd="0" presId="urn:microsoft.com/office/officeart/2016/7/layout/RepeatingBendingProcessNew"/>
    <dgm:cxn modelId="{26F5DE1E-7B99-40D7-B199-689B1747E745}" type="presParOf" srcId="{008387D6-8449-49C8-9E60-75E2A2033921}" destId="{266F248D-4F66-471E-B791-F3D692018579}" srcOrd="2" destOrd="0" presId="urn:microsoft.com/office/officeart/2016/7/layout/RepeatingBendingProcessNew"/>
    <dgm:cxn modelId="{DA71631E-85FF-42AE-94C9-131AD960158C}" type="presParOf" srcId="{008387D6-8449-49C8-9E60-75E2A2033921}" destId="{8E67B078-C8B1-4CFE-A9A3-1790B6B7A96B}" srcOrd="3" destOrd="0" presId="urn:microsoft.com/office/officeart/2016/7/layout/RepeatingBendingProcessNew"/>
    <dgm:cxn modelId="{2C922137-B4B0-43A5-B411-4653421A56E5}" type="presParOf" srcId="{8E67B078-C8B1-4CFE-A9A3-1790B6B7A96B}" destId="{309EED6A-1ACF-42C4-A143-7EAC84CE2CA7}" srcOrd="0" destOrd="0" presId="urn:microsoft.com/office/officeart/2016/7/layout/RepeatingBendingProcessNew"/>
    <dgm:cxn modelId="{136D7F84-92AB-45F3-B096-E93612A45EA5}" type="presParOf" srcId="{008387D6-8449-49C8-9E60-75E2A2033921}" destId="{88336891-4F77-41A8-8E02-673C9C76E85A}" srcOrd="4" destOrd="0" presId="urn:microsoft.com/office/officeart/2016/7/layout/RepeatingBendingProcessNew"/>
    <dgm:cxn modelId="{AB7C8720-0297-41FD-8E09-5A9789881E0C}" type="presParOf" srcId="{008387D6-8449-49C8-9E60-75E2A2033921}" destId="{F886E010-CB37-4019-AA16-B36C8287E64D}" srcOrd="5" destOrd="0" presId="urn:microsoft.com/office/officeart/2016/7/layout/RepeatingBendingProcessNew"/>
    <dgm:cxn modelId="{A61F9563-33B7-450C-8C9D-96FDF9802CF0}" type="presParOf" srcId="{F886E010-CB37-4019-AA16-B36C8287E64D}" destId="{15A2D86B-6DAB-4612-801B-35C736BA9F06}" srcOrd="0" destOrd="0" presId="urn:microsoft.com/office/officeart/2016/7/layout/RepeatingBendingProcessNew"/>
    <dgm:cxn modelId="{6A8FB34E-044F-4E77-AEFD-30579CA911F7}" type="presParOf" srcId="{008387D6-8449-49C8-9E60-75E2A2033921}" destId="{79FD9B19-DE51-4A35-ADF0-21479E49BBD4}" srcOrd="6" destOrd="0" presId="urn:microsoft.com/office/officeart/2016/7/layout/RepeatingBendingProcessNew"/>
    <dgm:cxn modelId="{64A9A2FA-BDCC-4E4B-B446-B6BA1D0AF6F5}" type="presParOf" srcId="{008387D6-8449-49C8-9E60-75E2A2033921}" destId="{0FC42C75-54E8-49E2-9233-E64B9F35818F}" srcOrd="7" destOrd="0" presId="urn:microsoft.com/office/officeart/2016/7/layout/RepeatingBendingProcessNew"/>
    <dgm:cxn modelId="{0D3B38C7-4B64-462C-AFCD-E87FDE015E9A}" type="presParOf" srcId="{0FC42C75-54E8-49E2-9233-E64B9F35818F}" destId="{6BC1291C-41B8-43BB-A24E-8747F023DE04}" srcOrd="0" destOrd="0" presId="urn:microsoft.com/office/officeart/2016/7/layout/RepeatingBendingProcessNew"/>
    <dgm:cxn modelId="{A4817CC3-E2E5-4F2C-9E3A-D3001641A501}" type="presParOf" srcId="{008387D6-8449-49C8-9E60-75E2A2033921}" destId="{9B6DC5B1-4AA5-4419-8AF1-84A8C5C4E37C}" srcOrd="8"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6DE2937-7B9C-41FF-9558-F3AEA44FB139}"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B5978236-E984-49A4-AD2D-50455691BC4F}">
      <dgm:prSet/>
      <dgm:spPr/>
      <dgm:t>
        <a:bodyPr/>
        <a:lstStyle/>
        <a:p>
          <a:r>
            <a:rPr lang="en-US" dirty="0">
              <a:latin typeface="Times"/>
              <a:cs typeface="Times"/>
            </a:rPr>
            <a:t>A good research report will be sub-dividing into sections, each looking at different themes or elements of your question. Themes will emerge as you dig deeper into your paper, and you will need to make a note of all your thoughts about this</a:t>
          </a:r>
        </a:p>
      </dgm:t>
    </dgm:pt>
    <dgm:pt modelId="{EB4539A6-BDB7-458D-83C6-77D5CA04928F}" type="parTrans" cxnId="{D5688AFF-8F15-49AB-9F02-A559C38015DE}">
      <dgm:prSet/>
      <dgm:spPr/>
      <dgm:t>
        <a:bodyPr/>
        <a:lstStyle/>
        <a:p>
          <a:endParaRPr lang="en-US"/>
        </a:p>
      </dgm:t>
    </dgm:pt>
    <dgm:pt modelId="{77D1CF2E-495B-4C92-8856-DD2FBD944DA3}" type="sibTrans" cxnId="{D5688AFF-8F15-49AB-9F02-A559C38015DE}">
      <dgm:prSet/>
      <dgm:spPr/>
      <dgm:t>
        <a:bodyPr/>
        <a:lstStyle/>
        <a:p>
          <a:endParaRPr lang="en-US"/>
        </a:p>
      </dgm:t>
    </dgm:pt>
    <dgm:pt modelId="{2E44CCAB-837F-4F4D-BDAD-0B1A76AFD829}">
      <dgm:prSet/>
      <dgm:spPr/>
      <dgm:t>
        <a:bodyPr/>
        <a:lstStyle/>
        <a:p>
          <a:r>
            <a:rPr lang="en-US" dirty="0">
              <a:latin typeface="Times"/>
              <a:cs typeface="Times"/>
            </a:rPr>
            <a:t>"Emerging Themes” is where you can write your suspected methodology and thesis/concession topics and update it, this section can be helpful if you fall behind on logs since you can see your thought process of the paper.</a:t>
          </a:r>
        </a:p>
      </dgm:t>
    </dgm:pt>
    <dgm:pt modelId="{CED9FC86-6092-4537-AB4C-36C64FF2A570}" type="parTrans" cxnId="{451C85EB-C9D6-4D67-8640-6FA6B75A17D8}">
      <dgm:prSet/>
      <dgm:spPr/>
      <dgm:t>
        <a:bodyPr/>
        <a:lstStyle/>
        <a:p>
          <a:endParaRPr lang="en-US"/>
        </a:p>
      </dgm:t>
    </dgm:pt>
    <dgm:pt modelId="{E45AAA23-36D9-4C06-9057-36962F525C69}" type="sibTrans" cxnId="{451C85EB-C9D6-4D67-8640-6FA6B75A17D8}">
      <dgm:prSet/>
      <dgm:spPr/>
      <dgm:t>
        <a:bodyPr/>
        <a:lstStyle/>
        <a:p>
          <a:endParaRPr lang="en-US"/>
        </a:p>
      </dgm:t>
    </dgm:pt>
    <dgm:pt modelId="{CCDDC312-4211-48C4-9917-90041A53F3B9}" type="pres">
      <dgm:prSet presAssocID="{76DE2937-7B9C-41FF-9558-F3AEA44FB139}" presName="root" presStyleCnt="0">
        <dgm:presLayoutVars>
          <dgm:dir/>
          <dgm:resizeHandles val="exact"/>
        </dgm:presLayoutVars>
      </dgm:prSet>
      <dgm:spPr/>
    </dgm:pt>
    <dgm:pt modelId="{99C8A0FC-4B9D-4875-8C2C-3D8C9C733AE6}" type="pres">
      <dgm:prSet presAssocID="{B5978236-E984-49A4-AD2D-50455691BC4F}" presName="compNode" presStyleCnt="0"/>
      <dgm:spPr/>
    </dgm:pt>
    <dgm:pt modelId="{C75F2D85-9BF5-4C1F-B7B1-0472A3F9E9B4}" type="pres">
      <dgm:prSet presAssocID="{B5978236-E984-49A4-AD2D-50455691BC4F}" presName="bgRect" presStyleLbl="bgShp" presStyleIdx="0" presStyleCnt="2"/>
      <dgm:spPr/>
    </dgm:pt>
    <dgm:pt modelId="{2D3A1C18-EE67-4BA1-9355-6A70A6892745}" type="pres">
      <dgm:prSet presAssocID="{B5978236-E984-49A4-AD2D-50455691BC4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atistics"/>
        </a:ext>
      </dgm:extLst>
    </dgm:pt>
    <dgm:pt modelId="{9F6FC554-3CCD-4DA7-B48C-4D97488C9009}" type="pres">
      <dgm:prSet presAssocID="{B5978236-E984-49A4-AD2D-50455691BC4F}" presName="spaceRect" presStyleCnt="0"/>
      <dgm:spPr/>
    </dgm:pt>
    <dgm:pt modelId="{FCA1FE82-54C2-4DA2-B6BF-9BE60BA0006D}" type="pres">
      <dgm:prSet presAssocID="{B5978236-E984-49A4-AD2D-50455691BC4F}" presName="parTx" presStyleLbl="revTx" presStyleIdx="0" presStyleCnt="2">
        <dgm:presLayoutVars>
          <dgm:chMax val="0"/>
          <dgm:chPref val="0"/>
        </dgm:presLayoutVars>
      </dgm:prSet>
      <dgm:spPr/>
    </dgm:pt>
    <dgm:pt modelId="{E3B6764A-4544-458B-96C6-2101D7127637}" type="pres">
      <dgm:prSet presAssocID="{77D1CF2E-495B-4C92-8856-DD2FBD944DA3}" presName="sibTrans" presStyleCnt="0"/>
      <dgm:spPr/>
    </dgm:pt>
    <dgm:pt modelId="{19236D45-1C90-40E7-9609-02C040E7F898}" type="pres">
      <dgm:prSet presAssocID="{2E44CCAB-837F-4F4D-BDAD-0B1A76AFD829}" presName="compNode" presStyleCnt="0"/>
      <dgm:spPr/>
    </dgm:pt>
    <dgm:pt modelId="{68C4739C-6E63-43C3-BC9B-3A1D137BE387}" type="pres">
      <dgm:prSet presAssocID="{2E44CCAB-837F-4F4D-BDAD-0B1A76AFD829}" presName="bgRect" presStyleLbl="bgShp" presStyleIdx="1" presStyleCnt="2"/>
      <dgm:spPr/>
    </dgm:pt>
    <dgm:pt modelId="{53189FA8-3109-40E5-ABC1-3E85C847432E}" type="pres">
      <dgm:prSet presAssocID="{2E44CCAB-837F-4F4D-BDAD-0B1A76AFD829}"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ank"/>
        </a:ext>
      </dgm:extLst>
    </dgm:pt>
    <dgm:pt modelId="{571DB7DC-EC39-4D54-AB25-BA4621AB7777}" type="pres">
      <dgm:prSet presAssocID="{2E44CCAB-837F-4F4D-BDAD-0B1A76AFD829}" presName="spaceRect" presStyleCnt="0"/>
      <dgm:spPr/>
    </dgm:pt>
    <dgm:pt modelId="{FC2AF7CC-8DD9-4056-B93A-CD4ECB115A77}" type="pres">
      <dgm:prSet presAssocID="{2E44CCAB-837F-4F4D-BDAD-0B1A76AFD829}" presName="parTx" presStyleLbl="revTx" presStyleIdx="1" presStyleCnt="2">
        <dgm:presLayoutVars>
          <dgm:chMax val="0"/>
          <dgm:chPref val="0"/>
        </dgm:presLayoutVars>
      </dgm:prSet>
      <dgm:spPr/>
    </dgm:pt>
  </dgm:ptLst>
  <dgm:cxnLst>
    <dgm:cxn modelId="{409C7F0B-38F9-4A79-8440-09DDB045D452}" type="presOf" srcId="{76DE2937-7B9C-41FF-9558-F3AEA44FB139}" destId="{CCDDC312-4211-48C4-9917-90041A53F3B9}" srcOrd="0" destOrd="0" presId="urn:microsoft.com/office/officeart/2018/2/layout/IconVerticalSolidList"/>
    <dgm:cxn modelId="{1EFFDF5D-E877-4CF6-B178-3A19BE0256D6}" type="presOf" srcId="{2E44CCAB-837F-4F4D-BDAD-0B1A76AFD829}" destId="{FC2AF7CC-8DD9-4056-B93A-CD4ECB115A77}" srcOrd="0" destOrd="0" presId="urn:microsoft.com/office/officeart/2018/2/layout/IconVerticalSolidList"/>
    <dgm:cxn modelId="{AF20837B-2B2F-4D09-8D84-D3E11F1FC1DE}" type="presOf" srcId="{B5978236-E984-49A4-AD2D-50455691BC4F}" destId="{FCA1FE82-54C2-4DA2-B6BF-9BE60BA0006D}" srcOrd="0" destOrd="0" presId="urn:microsoft.com/office/officeart/2018/2/layout/IconVerticalSolidList"/>
    <dgm:cxn modelId="{451C85EB-C9D6-4D67-8640-6FA6B75A17D8}" srcId="{76DE2937-7B9C-41FF-9558-F3AEA44FB139}" destId="{2E44CCAB-837F-4F4D-BDAD-0B1A76AFD829}" srcOrd="1" destOrd="0" parTransId="{CED9FC86-6092-4537-AB4C-36C64FF2A570}" sibTransId="{E45AAA23-36D9-4C06-9057-36962F525C69}"/>
    <dgm:cxn modelId="{D5688AFF-8F15-49AB-9F02-A559C38015DE}" srcId="{76DE2937-7B9C-41FF-9558-F3AEA44FB139}" destId="{B5978236-E984-49A4-AD2D-50455691BC4F}" srcOrd="0" destOrd="0" parTransId="{EB4539A6-BDB7-458D-83C6-77D5CA04928F}" sibTransId="{77D1CF2E-495B-4C92-8856-DD2FBD944DA3}"/>
    <dgm:cxn modelId="{3DB14A4D-3D8F-451F-96B6-15858CD7E9A2}" type="presParOf" srcId="{CCDDC312-4211-48C4-9917-90041A53F3B9}" destId="{99C8A0FC-4B9D-4875-8C2C-3D8C9C733AE6}" srcOrd="0" destOrd="0" presId="urn:microsoft.com/office/officeart/2018/2/layout/IconVerticalSolidList"/>
    <dgm:cxn modelId="{6974149F-47A0-4981-9761-330011C7B3F0}" type="presParOf" srcId="{99C8A0FC-4B9D-4875-8C2C-3D8C9C733AE6}" destId="{C75F2D85-9BF5-4C1F-B7B1-0472A3F9E9B4}" srcOrd="0" destOrd="0" presId="urn:microsoft.com/office/officeart/2018/2/layout/IconVerticalSolidList"/>
    <dgm:cxn modelId="{5EB6EEDC-1FE5-44A4-8E7C-3E712E65EBC3}" type="presParOf" srcId="{99C8A0FC-4B9D-4875-8C2C-3D8C9C733AE6}" destId="{2D3A1C18-EE67-4BA1-9355-6A70A6892745}" srcOrd="1" destOrd="0" presId="urn:microsoft.com/office/officeart/2018/2/layout/IconVerticalSolidList"/>
    <dgm:cxn modelId="{C80908F5-0576-4528-96C9-8566D523B58F}" type="presParOf" srcId="{99C8A0FC-4B9D-4875-8C2C-3D8C9C733AE6}" destId="{9F6FC554-3CCD-4DA7-B48C-4D97488C9009}" srcOrd="2" destOrd="0" presId="urn:microsoft.com/office/officeart/2018/2/layout/IconVerticalSolidList"/>
    <dgm:cxn modelId="{81CE823B-DDE9-4CC7-8BB0-2207A1193C7B}" type="presParOf" srcId="{99C8A0FC-4B9D-4875-8C2C-3D8C9C733AE6}" destId="{FCA1FE82-54C2-4DA2-B6BF-9BE60BA0006D}" srcOrd="3" destOrd="0" presId="urn:microsoft.com/office/officeart/2018/2/layout/IconVerticalSolidList"/>
    <dgm:cxn modelId="{07FC232F-EA7A-4AE6-BF93-E25D49B4E3D4}" type="presParOf" srcId="{CCDDC312-4211-48C4-9917-90041A53F3B9}" destId="{E3B6764A-4544-458B-96C6-2101D7127637}" srcOrd="1" destOrd="0" presId="urn:microsoft.com/office/officeart/2018/2/layout/IconVerticalSolidList"/>
    <dgm:cxn modelId="{9A690A4D-FDC2-4413-AD86-C4166160DBF4}" type="presParOf" srcId="{CCDDC312-4211-48C4-9917-90041A53F3B9}" destId="{19236D45-1C90-40E7-9609-02C040E7F898}" srcOrd="2" destOrd="0" presId="urn:microsoft.com/office/officeart/2018/2/layout/IconVerticalSolidList"/>
    <dgm:cxn modelId="{32C38726-727A-4DF0-ADCB-C81DE141A23F}" type="presParOf" srcId="{19236D45-1C90-40E7-9609-02C040E7F898}" destId="{68C4739C-6E63-43C3-BC9B-3A1D137BE387}" srcOrd="0" destOrd="0" presId="urn:microsoft.com/office/officeart/2018/2/layout/IconVerticalSolidList"/>
    <dgm:cxn modelId="{DE8FBA69-DD21-4CD9-87FA-FCD3FB8C71B8}" type="presParOf" srcId="{19236D45-1C90-40E7-9609-02C040E7F898}" destId="{53189FA8-3109-40E5-ABC1-3E85C847432E}" srcOrd="1" destOrd="0" presId="urn:microsoft.com/office/officeart/2018/2/layout/IconVerticalSolidList"/>
    <dgm:cxn modelId="{116044AF-2E1D-4677-AD42-0D0E29397570}" type="presParOf" srcId="{19236D45-1C90-40E7-9609-02C040E7F898}" destId="{571DB7DC-EC39-4D54-AB25-BA4621AB7777}" srcOrd="2" destOrd="0" presId="urn:microsoft.com/office/officeart/2018/2/layout/IconVerticalSolidList"/>
    <dgm:cxn modelId="{66AA2C33-10D3-4CD8-AD4C-53470C804CEE}" type="presParOf" srcId="{19236D45-1C90-40E7-9609-02C040E7F898}" destId="{FC2AF7CC-8DD9-4056-B93A-CD4ECB115A7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3E51DB-0FD5-4045-B71F-683CEA8213D5}">
      <dsp:nvSpPr>
        <dsp:cNvPr id="0" name=""/>
        <dsp:cNvSpPr/>
      </dsp:nvSpPr>
      <dsp:spPr>
        <a:xfrm>
          <a:off x="0" y="55704"/>
          <a:ext cx="5452775" cy="27822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rtl="0">
            <a:lnSpc>
              <a:spcPct val="90000"/>
            </a:lnSpc>
            <a:spcBef>
              <a:spcPct val="0"/>
            </a:spcBef>
            <a:spcAft>
              <a:spcPct val="35000"/>
            </a:spcAft>
            <a:buNone/>
          </a:pPr>
          <a:r>
            <a:rPr lang="en-US" sz="2900" kern="1200" baseline="0" dirty="0">
              <a:latin typeface="Times"/>
              <a:cs typeface="Times"/>
            </a:rPr>
            <a:t>These are just tips and tricks that were helpful to me during my year in A-level Global, but you are more than welcome to organize the Research Folder to your liking.</a:t>
          </a:r>
          <a:endParaRPr lang="en-US" sz="2900" kern="1200" dirty="0">
            <a:latin typeface="Times"/>
            <a:cs typeface="Times"/>
          </a:endParaRPr>
        </a:p>
      </dsp:txBody>
      <dsp:txXfrm>
        <a:off x="135819" y="191523"/>
        <a:ext cx="5181137" cy="2510622"/>
      </dsp:txXfrm>
    </dsp:sp>
    <dsp:sp modelId="{1766A804-A0BA-442A-9402-14214089EFEB}">
      <dsp:nvSpPr>
        <dsp:cNvPr id="0" name=""/>
        <dsp:cNvSpPr/>
      </dsp:nvSpPr>
      <dsp:spPr>
        <a:xfrm>
          <a:off x="0" y="2921484"/>
          <a:ext cx="5452775" cy="27822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baseline="0" dirty="0">
              <a:latin typeface="Times"/>
              <a:cs typeface="Times"/>
            </a:rPr>
            <a:t>I will also show you my Research Folder as an example to guide you.</a:t>
          </a:r>
          <a:endParaRPr lang="en-US" sz="2900" kern="1200" dirty="0">
            <a:latin typeface="Times"/>
            <a:cs typeface="Times"/>
          </a:endParaRPr>
        </a:p>
      </dsp:txBody>
      <dsp:txXfrm>
        <a:off x="135819" y="3057303"/>
        <a:ext cx="5181137" cy="25106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A0F4E8-6E95-4394-BD82-8B2A3E90D7E5}">
      <dsp:nvSpPr>
        <dsp:cNvPr id="0" name=""/>
        <dsp:cNvSpPr/>
      </dsp:nvSpPr>
      <dsp:spPr>
        <a:xfrm>
          <a:off x="0" y="0"/>
          <a:ext cx="4145280" cy="90630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r>
            <a:rPr lang="en-US" sz="900" kern="1200" dirty="0">
              <a:latin typeface="Times"/>
              <a:cs typeface="Times"/>
            </a:rPr>
            <a:t>Now, throughout the year, you will be inputting many things into your folder, so I won't include everything I've put in mine on this PowerPoint. But there are a couple suggestions that I will say throughout this PowerPoint, regarding each section. </a:t>
          </a:r>
        </a:p>
      </dsp:txBody>
      <dsp:txXfrm>
        <a:off x="26545" y="26545"/>
        <a:ext cx="3090724" cy="853213"/>
      </dsp:txXfrm>
    </dsp:sp>
    <dsp:sp modelId="{F2EB331E-AEE3-43AC-A980-4FB9440396E9}">
      <dsp:nvSpPr>
        <dsp:cNvPr id="0" name=""/>
        <dsp:cNvSpPr/>
      </dsp:nvSpPr>
      <dsp:spPr>
        <a:xfrm>
          <a:off x="347167" y="1071086"/>
          <a:ext cx="4145280" cy="90630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r>
            <a:rPr lang="en-US" sz="900" kern="1200" dirty="0">
              <a:latin typeface="Times"/>
              <a:cs typeface="Times"/>
            </a:rPr>
            <a:t>Continuing with the "instructions section" I suggest you copy and paste "</a:t>
          </a:r>
          <a:r>
            <a:rPr lang="en-US" sz="900" b="1" kern="1200" dirty="0">
              <a:latin typeface="Times"/>
              <a:cs typeface="Times"/>
            </a:rPr>
            <a:t>What should be included in your research folder?" </a:t>
          </a:r>
          <a:r>
            <a:rPr lang="en-US" sz="900" kern="1200" dirty="0">
              <a:latin typeface="Times"/>
              <a:cs typeface="Times"/>
            </a:rPr>
            <a:t>into this section on a new page. (just click back a couple slides and it's there.)</a:t>
          </a:r>
        </a:p>
      </dsp:txBody>
      <dsp:txXfrm>
        <a:off x="373712" y="1097631"/>
        <a:ext cx="3155925" cy="853213"/>
      </dsp:txXfrm>
    </dsp:sp>
    <dsp:sp modelId="{A8CA477F-4D1C-46F9-A2C7-74F0E70E6A34}">
      <dsp:nvSpPr>
        <dsp:cNvPr id="0" name=""/>
        <dsp:cNvSpPr/>
      </dsp:nvSpPr>
      <dsp:spPr>
        <a:xfrm>
          <a:off x="689152" y="2142172"/>
          <a:ext cx="4145280" cy="90630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r>
            <a:rPr lang="en-US" sz="900" kern="1200" dirty="0">
              <a:latin typeface="Times"/>
              <a:cs typeface="Times"/>
            </a:rPr>
            <a:t>Also in this section, you can create a page dedicated to important things mentioned in class (here is what my instructions section looked like)</a:t>
          </a:r>
        </a:p>
      </dsp:txBody>
      <dsp:txXfrm>
        <a:off x="715697" y="2168717"/>
        <a:ext cx="3161106" cy="853213"/>
      </dsp:txXfrm>
    </dsp:sp>
    <dsp:sp modelId="{59A8B85E-229E-46EB-902F-8B4D5A5F3F5D}">
      <dsp:nvSpPr>
        <dsp:cNvPr id="0" name=""/>
        <dsp:cNvSpPr/>
      </dsp:nvSpPr>
      <dsp:spPr>
        <a:xfrm>
          <a:off x="1036319" y="3213259"/>
          <a:ext cx="4145280" cy="90630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r>
            <a:rPr lang="en-US" sz="900" kern="1200" dirty="0">
              <a:latin typeface="Times"/>
              <a:cs typeface="Times"/>
            </a:rPr>
            <a:t>You could also create a page that shows what some good research engines are, because you will be doing a LOT of research this year. Here are some, for example that are in my folder. In this section, I would recommend putting anything that you may think will be helpful for you to remember in the future about your paper. Organize it how you want!</a:t>
          </a:r>
        </a:p>
      </dsp:txBody>
      <dsp:txXfrm>
        <a:off x="1062864" y="3239804"/>
        <a:ext cx="3155925" cy="853213"/>
      </dsp:txXfrm>
    </dsp:sp>
    <dsp:sp modelId="{3AADD3C0-2AB3-4063-8F71-6EB101A8AD97}">
      <dsp:nvSpPr>
        <dsp:cNvPr id="0" name=""/>
        <dsp:cNvSpPr/>
      </dsp:nvSpPr>
      <dsp:spPr>
        <a:xfrm>
          <a:off x="3556182" y="694146"/>
          <a:ext cx="589097" cy="589097"/>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3688729" y="694146"/>
        <a:ext cx="324003" cy="443295"/>
      </dsp:txXfrm>
    </dsp:sp>
    <dsp:sp modelId="{7CC5CF2A-53C6-48D0-9DC5-0D0B15351C19}">
      <dsp:nvSpPr>
        <dsp:cNvPr id="0" name=""/>
        <dsp:cNvSpPr/>
      </dsp:nvSpPr>
      <dsp:spPr>
        <a:xfrm>
          <a:off x="3903349" y="1765232"/>
          <a:ext cx="589097" cy="589097"/>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4035896" y="1765232"/>
        <a:ext cx="324003" cy="443295"/>
      </dsp:txXfrm>
    </dsp:sp>
    <dsp:sp modelId="{CE36E95B-AA72-4812-AADC-0A1DDEF5A16A}">
      <dsp:nvSpPr>
        <dsp:cNvPr id="0" name=""/>
        <dsp:cNvSpPr/>
      </dsp:nvSpPr>
      <dsp:spPr>
        <a:xfrm>
          <a:off x="4245335" y="2836319"/>
          <a:ext cx="589097" cy="589097"/>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4377882" y="2836319"/>
        <a:ext cx="324003" cy="4432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99CE77-B91B-43C1-8D31-07D41A5F350E}">
      <dsp:nvSpPr>
        <dsp:cNvPr id="0" name=""/>
        <dsp:cNvSpPr/>
      </dsp:nvSpPr>
      <dsp:spPr>
        <a:xfrm>
          <a:off x="2909637" y="719810"/>
          <a:ext cx="555261" cy="91440"/>
        </a:xfrm>
        <a:custGeom>
          <a:avLst/>
          <a:gdLst/>
          <a:ahLst/>
          <a:cxnLst/>
          <a:rect l="0" t="0" r="0" b="0"/>
          <a:pathLst>
            <a:path>
              <a:moveTo>
                <a:pt x="0" y="45720"/>
              </a:moveTo>
              <a:lnTo>
                <a:pt x="555261"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172621" y="762601"/>
        <a:ext cx="29293" cy="5858"/>
      </dsp:txXfrm>
    </dsp:sp>
    <dsp:sp modelId="{1F771A34-D31D-4866-A7F9-B0E5856277FA}">
      <dsp:nvSpPr>
        <dsp:cNvPr id="0" name=""/>
        <dsp:cNvSpPr/>
      </dsp:nvSpPr>
      <dsp:spPr>
        <a:xfrm>
          <a:off x="364215" y="1363"/>
          <a:ext cx="2547222" cy="15283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4816" tIns="131016" rIns="124816" bIns="131016"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Times"/>
              <a:cs typeface="Times"/>
            </a:rPr>
            <a:t>Learning Guide (VERY IMPORTANT; explains the course in depth)</a:t>
          </a:r>
        </a:p>
      </dsp:txBody>
      <dsp:txXfrm>
        <a:off x="364215" y="1363"/>
        <a:ext cx="2547222" cy="1528333"/>
      </dsp:txXfrm>
    </dsp:sp>
    <dsp:sp modelId="{8E67B078-C8B1-4CFE-A9A3-1790B6B7A96B}">
      <dsp:nvSpPr>
        <dsp:cNvPr id="0" name=""/>
        <dsp:cNvSpPr/>
      </dsp:nvSpPr>
      <dsp:spPr>
        <a:xfrm>
          <a:off x="1637826" y="1527897"/>
          <a:ext cx="3133083" cy="555261"/>
        </a:xfrm>
        <a:custGeom>
          <a:avLst/>
          <a:gdLst/>
          <a:ahLst/>
          <a:cxnLst/>
          <a:rect l="0" t="0" r="0" b="0"/>
          <a:pathLst>
            <a:path>
              <a:moveTo>
                <a:pt x="3133083" y="0"/>
              </a:moveTo>
              <a:lnTo>
                <a:pt x="3133083" y="294730"/>
              </a:lnTo>
              <a:lnTo>
                <a:pt x="0" y="294730"/>
              </a:lnTo>
              <a:lnTo>
                <a:pt x="0" y="555261"/>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124683" y="1802598"/>
        <a:ext cx="159369" cy="5858"/>
      </dsp:txXfrm>
    </dsp:sp>
    <dsp:sp modelId="{266F248D-4F66-471E-B791-F3D692018579}">
      <dsp:nvSpPr>
        <dsp:cNvPr id="0" name=""/>
        <dsp:cNvSpPr/>
      </dsp:nvSpPr>
      <dsp:spPr>
        <a:xfrm>
          <a:off x="3497298" y="1363"/>
          <a:ext cx="2547222" cy="15283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4816" tIns="131016" rIns="124816" bIns="131016"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Times"/>
              <a:cs typeface="Times"/>
            </a:rPr>
            <a:t>Rubric (also very important)</a:t>
          </a:r>
        </a:p>
      </dsp:txBody>
      <dsp:txXfrm>
        <a:off x="3497298" y="1363"/>
        <a:ext cx="2547222" cy="1528333"/>
      </dsp:txXfrm>
    </dsp:sp>
    <dsp:sp modelId="{F886E010-CB37-4019-AA16-B36C8287E64D}">
      <dsp:nvSpPr>
        <dsp:cNvPr id="0" name=""/>
        <dsp:cNvSpPr/>
      </dsp:nvSpPr>
      <dsp:spPr>
        <a:xfrm>
          <a:off x="2909637" y="2834005"/>
          <a:ext cx="555261" cy="91440"/>
        </a:xfrm>
        <a:custGeom>
          <a:avLst/>
          <a:gdLst/>
          <a:ahLst/>
          <a:cxnLst/>
          <a:rect l="0" t="0" r="0" b="0"/>
          <a:pathLst>
            <a:path>
              <a:moveTo>
                <a:pt x="0" y="45720"/>
              </a:moveTo>
              <a:lnTo>
                <a:pt x="555261"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172621" y="2876795"/>
        <a:ext cx="29293" cy="5858"/>
      </dsp:txXfrm>
    </dsp:sp>
    <dsp:sp modelId="{88336891-4F77-41A8-8E02-673C9C76E85A}">
      <dsp:nvSpPr>
        <dsp:cNvPr id="0" name=""/>
        <dsp:cNvSpPr/>
      </dsp:nvSpPr>
      <dsp:spPr>
        <a:xfrm>
          <a:off x="364215" y="2115558"/>
          <a:ext cx="2547222" cy="15283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4816" tIns="131016" rIns="124816" bIns="131016"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Times"/>
              <a:cs typeface="Times"/>
            </a:rPr>
            <a:t>Tips on Paper 4 </a:t>
          </a:r>
        </a:p>
      </dsp:txBody>
      <dsp:txXfrm>
        <a:off x="364215" y="2115558"/>
        <a:ext cx="2547222" cy="1528333"/>
      </dsp:txXfrm>
    </dsp:sp>
    <dsp:sp modelId="{0FC42C75-54E8-49E2-9233-E64B9F35818F}">
      <dsp:nvSpPr>
        <dsp:cNvPr id="0" name=""/>
        <dsp:cNvSpPr/>
      </dsp:nvSpPr>
      <dsp:spPr>
        <a:xfrm>
          <a:off x="1637826" y="3642091"/>
          <a:ext cx="3133083" cy="555261"/>
        </a:xfrm>
        <a:custGeom>
          <a:avLst/>
          <a:gdLst/>
          <a:ahLst/>
          <a:cxnLst/>
          <a:rect l="0" t="0" r="0" b="0"/>
          <a:pathLst>
            <a:path>
              <a:moveTo>
                <a:pt x="3133083" y="0"/>
              </a:moveTo>
              <a:lnTo>
                <a:pt x="3133083" y="294730"/>
              </a:lnTo>
              <a:lnTo>
                <a:pt x="0" y="294730"/>
              </a:lnTo>
              <a:lnTo>
                <a:pt x="0" y="555261"/>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124683" y="3916792"/>
        <a:ext cx="159369" cy="5858"/>
      </dsp:txXfrm>
    </dsp:sp>
    <dsp:sp modelId="{79FD9B19-DE51-4A35-ADF0-21479E49BBD4}">
      <dsp:nvSpPr>
        <dsp:cNvPr id="0" name=""/>
        <dsp:cNvSpPr/>
      </dsp:nvSpPr>
      <dsp:spPr>
        <a:xfrm>
          <a:off x="3497298" y="2115558"/>
          <a:ext cx="2547222" cy="15283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4816" tIns="131016" rIns="124816" bIns="131016"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Times"/>
              <a:cs typeface="Times"/>
            </a:rPr>
            <a:t>APA Citation Notes</a:t>
          </a:r>
        </a:p>
      </dsp:txBody>
      <dsp:txXfrm>
        <a:off x="3497298" y="2115558"/>
        <a:ext cx="2547222" cy="1528333"/>
      </dsp:txXfrm>
    </dsp:sp>
    <dsp:sp modelId="{9B6DC5B1-4AA5-4419-8AF1-84A8C5C4E37C}">
      <dsp:nvSpPr>
        <dsp:cNvPr id="0" name=""/>
        <dsp:cNvSpPr/>
      </dsp:nvSpPr>
      <dsp:spPr>
        <a:xfrm>
          <a:off x="364215" y="4229752"/>
          <a:ext cx="2547222" cy="15283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4816" tIns="131016" rIns="124816" bIns="131016"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Times"/>
              <a:cs typeface="Times"/>
            </a:rPr>
            <a:t>Your Logs</a:t>
          </a:r>
        </a:p>
      </dsp:txBody>
      <dsp:txXfrm>
        <a:off x="364215" y="4229752"/>
        <a:ext cx="2547222" cy="152833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5F2D85-9BF5-4C1F-B7B1-0472A3F9E9B4}">
      <dsp:nvSpPr>
        <dsp:cNvPr id="0" name=""/>
        <dsp:cNvSpPr/>
      </dsp:nvSpPr>
      <dsp:spPr>
        <a:xfrm>
          <a:off x="0" y="904696"/>
          <a:ext cx="7060095" cy="16702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3A1C18-EE67-4BA1-9355-6A70A6892745}">
      <dsp:nvSpPr>
        <dsp:cNvPr id="0" name=""/>
        <dsp:cNvSpPr/>
      </dsp:nvSpPr>
      <dsp:spPr>
        <a:xfrm>
          <a:off x="505238" y="1280493"/>
          <a:ext cx="918614" cy="918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CA1FE82-54C2-4DA2-B6BF-9BE60BA0006D}">
      <dsp:nvSpPr>
        <dsp:cNvPr id="0" name=""/>
        <dsp:cNvSpPr/>
      </dsp:nvSpPr>
      <dsp:spPr>
        <a:xfrm>
          <a:off x="1929091" y="904696"/>
          <a:ext cx="5131003" cy="16702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6764" tIns="176764" rIns="176764" bIns="176764" numCol="1" spcCol="1270" anchor="ctr" anchorCtr="0">
          <a:noAutofit/>
        </a:bodyPr>
        <a:lstStyle/>
        <a:p>
          <a:pPr marL="0" lvl="0" indent="0" algn="l" defTabSz="711200">
            <a:lnSpc>
              <a:spcPct val="90000"/>
            </a:lnSpc>
            <a:spcBef>
              <a:spcPct val="0"/>
            </a:spcBef>
            <a:spcAft>
              <a:spcPct val="35000"/>
            </a:spcAft>
            <a:buNone/>
          </a:pPr>
          <a:r>
            <a:rPr lang="en-US" sz="1600" kern="1200" dirty="0">
              <a:latin typeface="Times"/>
              <a:cs typeface="Times"/>
            </a:rPr>
            <a:t>A good research report will be sub-dividing into sections, each looking at different themes or elements of your question. Themes will emerge as you dig deeper into your paper, and you will need to make a note of all your thoughts about this</a:t>
          </a:r>
        </a:p>
      </dsp:txBody>
      <dsp:txXfrm>
        <a:off x="1929091" y="904696"/>
        <a:ext cx="5131003" cy="1670208"/>
      </dsp:txXfrm>
    </dsp:sp>
    <dsp:sp modelId="{68C4739C-6E63-43C3-BC9B-3A1D137BE387}">
      <dsp:nvSpPr>
        <dsp:cNvPr id="0" name=""/>
        <dsp:cNvSpPr/>
      </dsp:nvSpPr>
      <dsp:spPr>
        <a:xfrm>
          <a:off x="0" y="2992457"/>
          <a:ext cx="7060095" cy="16702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189FA8-3109-40E5-ABC1-3E85C847432E}">
      <dsp:nvSpPr>
        <dsp:cNvPr id="0" name=""/>
        <dsp:cNvSpPr/>
      </dsp:nvSpPr>
      <dsp:spPr>
        <a:xfrm>
          <a:off x="505238" y="3368254"/>
          <a:ext cx="918614" cy="918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C2AF7CC-8DD9-4056-B93A-CD4ECB115A77}">
      <dsp:nvSpPr>
        <dsp:cNvPr id="0" name=""/>
        <dsp:cNvSpPr/>
      </dsp:nvSpPr>
      <dsp:spPr>
        <a:xfrm>
          <a:off x="1929091" y="2992457"/>
          <a:ext cx="5131003" cy="16702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6764" tIns="176764" rIns="176764" bIns="176764" numCol="1" spcCol="1270" anchor="ctr" anchorCtr="0">
          <a:noAutofit/>
        </a:bodyPr>
        <a:lstStyle/>
        <a:p>
          <a:pPr marL="0" lvl="0" indent="0" algn="l" defTabSz="711200">
            <a:lnSpc>
              <a:spcPct val="90000"/>
            </a:lnSpc>
            <a:spcBef>
              <a:spcPct val="0"/>
            </a:spcBef>
            <a:spcAft>
              <a:spcPct val="35000"/>
            </a:spcAft>
            <a:buNone/>
          </a:pPr>
          <a:r>
            <a:rPr lang="en-US" sz="1600" kern="1200" dirty="0">
              <a:latin typeface="Times"/>
              <a:cs typeface="Times"/>
            </a:rPr>
            <a:t>"Emerging Themes” is where you can write your suspected methodology and thesis/concession topics and update it, this section can be helpful if you fall behind on logs since you can see your thought process of the paper.</a:t>
          </a:r>
        </a:p>
      </dsp:txBody>
      <dsp:txXfrm>
        <a:off x="1929091" y="2992457"/>
        <a:ext cx="5131003" cy="167020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3B052-A59B-4AE3-A89A-E7748630C15B}"/>
              </a:ext>
            </a:extLst>
          </p:cNvPr>
          <p:cNvSpPr>
            <a:spLocks noGrp="1"/>
          </p:cNvSpPr>
          <p:nvPr>
            <p:ph type="ctrTitle"/>
          </p:nvPr>
        </p:nvSpPr>
        <p:spPr>
          <a:xfrm>
            <a:off x="1524000" y="1122363"/>
            <a:ext cx="9144000" cy="2387600"/>
          </a:xfrm>
        </p:spPr>
        <p:txBody>
          <a:bodyPr anchor="b"/>
          <a:lstStyle>
            <a:lvl1pPr algn="ctr">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BDA9EC4-FEA9-41D2-BE8D-F709F01D37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E155CF-52F5-4879-B7F3-D05812AC4A6D}"/>
              </a:ext>
            </a:extLst>
          </p:cNvPr>
          <p:cNvSpPr>
            <a:spLocks noGrp="1"/>
          </p:cNvSpPr>
          <p:nvPr>
            <p:ph type="dt" sz="half" idx="10"/>
          </p:nvPr>
        </p:nvSpPr>
        <p:spPr/>
        <p:txBody>
          <a:bodyPr/>
          <a:lstStyle/>
          <a:p>
            <a:fld id="{AA70F276-1833-4A75-9C1D-A56E2295A68D}" type="datetimeFigureOut">
              <a:rPr lang="en-US" smtClean="0"/>
              <a:t>5/13/2022</a:t>
            </a:fld>
            <a:endParaRPr lang="en-US"/>
          </a:p>
        </p:txBody>
      </p:sp>
      <p:sp>
        <p:nvSpPr>
          <p:cNvPr id="5" name="Footer Placeholder 4">
            <a:extLst>
              <a:ext uri="{FF2B5EF4-FFF2-40B4-BE49-F238E27FC236}">
                <a16:creationId xmlns:a16="http://schemas.microsoft.com/office/drawing/2014/main" id="{80D053AC-61ED-4C2F-90BF-D4A9165451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8B2ED7-A198-4613-B8C9-EE02BAE24FA4}"/>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38701239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B47DD-81F8-4128-9E50-04A9F2D3DC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6564D1-2B83-4C0F-ACBA-E91472C50A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FA1D7D-D2EC-4ADB-9C65-191DEC82DDF4}"/>
              </a:ext>
            </a:extLst>
          </p:cNvPr>
          <p:cNvSpPr>
            <a:spLocks noGrp="1"/>
          </p:cNvSpPr>
          <p:nvPr>
            <p:ph type="dt" sz="half" idx="10"/>
          </p:nvPr>
        </p:nvSpPr>
        <p:spPr/>
        <p:txBody>
          <a:bodyPr/>
          <a:lstStyle/>
          <a:p>
            <a:fld id="{AA70F276-1833-4A75-9C1D-A56E2295A68D}" type="datetimeFigureOut">
              <a:rPr lang="en-US" smtClean="0"/>
              <a:t>5/13/2022</a:t>
            </a:fld>
            <a:endParaRPr lang="en-US"/>
          </a:p>
        </p:txBody>
      </p:sp>
      <p:sp>
        <p:nvSpPr>
          <p:cNvPr id="5" name="Footer Placeholder 4">
            <a:extLst>
              <a:ext uri="{FF2B5EF4-FFF2-40B4-BE49-F238E27FC236}">
                <a16:creationId xmlns:a16="http://schemas.microsoft.com/office/drawing/2014/main" id="{534CB571-86F9-474A-826A-75CC21C883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384F5F-50E6-4BB9-B848-EE2302C02ABE}"/>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3763510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3F08DF-1C0D-4F53-A3AB-95D7B55FA063}"/>
              </a:ext>
            </a:extLst>
          </p:cNvPr>
          <p:cNvSpPr>
            <a:spLocks noGrp="1"/>
          </p:cNvSpPr>
          <p:nvPr>
            <p:ph type="title" orient="vert"/>
          </p:nvPr>
        </p:nvSpPr>
        <p:spPr>
          <a:xfrm>
            <a:off x="8724900" y="761999"/>
            <a:ext cx="2628900" cy="541496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C0D3BBD-C494-4E94-B189-319802A93E38}"/>
              </a:ext>
            </a:extLst>
          </p:cNvPr>
          <p:cNvSpPr>
            <a:spLocks noGrp="1"/>
          </p:cNvSpPr>
          <p:nvPr>
            <p:ph type="body" orient="vert" idx="1"/>
          </p:nvPr>
        </p:nvSpPr>
        <p:spPr>
          <a:xfrm>
            <a:off x="838200" y="761999"/>
            <a:ext cx="7734300" cy="5414963"/>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63C0BD9-4BED-43D3-852F-B74B949A2287}"/>
              </a:ext>
            </a:extLst>
          </p:cNvPr>
          <p:cNvSpPr>
            <a:spLocks noGrp="1"/>
          </p:cNvSpPr>
          <p:nvPr>
            <p:ph type="dt" sz="half" idx="10"/>
          </p:nvPr>
        </p:nvSpPr>
        <p:spPr/>
        <p:txBody>
          <a:bodyPr/>
          <a:lstStyle/>
          <a:p>
            <a:fld id="{AA70F276-1833-4A75-9C1D-A56E2295A68D}" type="datetimeFigureOut">
              <a:rPr lang="en-US" smtClean="0"/>
              <a:t>5/13/2022</a:t>
            </a:fld>
            <a:endParaRPr lang="en-US"/>
          </a:p>
        </p:txBody>
      </p:sp>
      <p:sp>
        <p:nvSpPr>
          <p:cNvPr id="5" name="Footer Placeholder 4">
            <a:extLst>
              <a:ext uri="{FF2B5EF4-FFF2-40B4-BE49-F238E27FC236}">
                <a16:creationId xmlns:a16="http://schemas.microsoft.com/office/drawing/2014/main" id="{BB7811DC-C725-4462-B622-DB96A89876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C42D06-438F-4150-9238-E2FAEE5E28D9}"/>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1989994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98991-AEF1-4F19-AAB8-436EAD58C282}"/>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D25B44F-E7DA-40C6-8B44-71EAB6BDFC98}"/>
              </a:ext>
            </a:extLst>
          </p:cNvPr>
          <p:cNvSpPr>
            <a:spLocks noGrp="1"/>
          </p:cNvSpPr>
          <p:nvPr>
            <p:ph idx="1"/>
          </p:nvPr>
        </p:nvSpPr>
        <p:spPr/>
        <p:txBody>
          <a:bodyPr/>
          <a:lstStyle>
            <a:lvl1pPr>
              <a:buFont typeface="Wingdings" panose="05000000000000000000" pitchFamily="2" charset="2"/>
              <a:buChar char="§"/>
              <a:defRPr/>
            </a:lvl1pPr>
            <a:lvl2pPr marL="685800" indent="-228600">
              <a:buFont typeface="Wingdings" panose="05000000000000000000" pitchFamily="2" charset="2"/>
              <a:buChar char="§"/>
              <a:defRPr/>
            </a:lvl2pPr>
            <a:lvl3pPr>
              <a:buFont typeface="Wingdings" panose="05000000000000000000" pitchFamily="2" charset="2"/>
              <a:buChar char="§"/>
              <a:defRPr/>
            </a:lvl3pPr>
            <a:lvl4pPr marL="1600200" indent="-228600">
              <a:buFont typeface="Wingdings" panose="05000000000000000000" pitchFamily="2" charset="2"/>
              <a:buChar char="§"/>
              <a:defRPr/>
            </a:lvl4pPr>
            <a:lvl5pPr>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1F71817-A045-48C0-975B-CBEF88E9561E}"/>
              </a:ext>
            </a:extLst>
          </p:cNvPr>
          <p:cNvSpPr>
            <a:spLocks noGrp="1"/>
          </p:cNvSpPr>
          <p:nvPr>
            <p:ph type="dt" sz="half" idx="10"/>
          </p:nvPr>
        </p:nvSpPr>
        <p:spPr/>
        <p:txBody>
          <a:bodyPr/>
          <a:lstStyle/>
          <a:p>
            <a:fld id="{AA70F276-1833-4A75-9C1D-A56E2295A68D}" type="datetimeFigureOut">
              <a:rPr lang="en-US" smtClean="0"/>
              <a:t>5/13/2022</a:t>
            </a:fld>
            <a:endParaRPr lang="en-US"/>
          </a:p>
        </p:txBody>
      </p:sp>
      <p:sp>
        <p:nvSpPr>
          <p:cNvPr id="5" name="Footer Placeholder 4">
            <a:extLst>
              <a:ext uri="{FF2B5EF4-FFF2-40B4-BE49-F238E27FC236}">
                <a16:creationId xmlns:a16="http://schemas.microsoft.com/office/drawing/2014/main" id="{B61C39F0-32D4-407C-8BCA-97F2D9E500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CF4459-37B2-4F87-B508-DB04D4332067}"/>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9375306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BBD03-9D57-48E9-8B43-688B72997276}"/>
              </a:ext>
            </a:extLst>
          </p:cNvPr>
          <p:cNvSpPr>
            <a:spLocks noGrp="1"/>
          </p:cNvSpPr>
          <p:nvPr>
            <p:ph type="title"/>
          </p:nvPr>
        </p:nvSpPr>
        <p:spPr>
          <a:xfrm>
            <a:off x="831850" y="1709738"/>
            <a:ext cx="10515600" cy="2852737"/>
          </a:xfrm>
        </p:spPr>
        <p:txBody>
          <a:bodyPr anchor="b"/>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83F376C-8A2F-4BE5-9669-4A6DA21B77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654893-212E-4450-8F7A-27256B31F9FB}"/>
              </a:ext>
            </a:extLst>
          </p:cNvPr>
          <p:cNvSpPr>
            <a:spLocks noGrp="1"/>
          </p:cNvSpPr>
          <p:nvPr>
            <p:ph type="dt" sz="half" idx="10"/>
          </p:nvPr>
        </p:nvSpPr>
        <p:spPr/>
        <p:txBody>
          <a:bodyPr/>
          <a:lstStyle/>
          <a:p>
            <a:fld id="{AA70F276-1833-4A75-9C1D-A56E2295A68D}" type="datetimeFigureOut">
              <a:rPr lang="en-US" smtClean="0"/>
              <a:t>5/13/2022</a:t>
            </a:fld>
            <a:endParaRPr lang="en-US"/>
          </a:p>
        </p:txBody>
      </p:sp>
      <p:sp>
        <p:nvSpPr>
          <p:cNvPr id="5" name="Footer Placeholder 4">
            <a:extLst>
              <a:ext uri="{FF2B5EF4-FFF2-40B4-BE49-F238E27FC236}">
                <a16:creationId xmlns:a16="http://schemas.microsoft.com/office/drawing/2014/main" id="{600E881A-3958-44A9-9EDB-D86F4E4144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EDBC4F-D9B8-4BFA-BE4F-D4B9B739D1BA}"/>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25057080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C8777-C460-4649-8822-CA943386D06D}"/>
              </a:ext>
            </a:extLst>
          </p:cNvPr>
          <p:cNvSpPr>
            <a:spLocks noGrp="1"/>
          </p:cNvSpPr>
          <p:nvPr>
            <p:ph type="title"/>
          </p:nvPr>
        </p:nvSpPr>
        <p:spPr/>
        <p:txBody>
          <a:bodyPr/>
          <a:lstStyle>
            <a:lvl1pPr>
              <a:defRPr sz="4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FDF69E6-1094-437B-AA7E-0E21B7136CCA}"/>
              </a:ext>
            </a:extLst>
          </p:cNvPr>
          <p:cNvSpPr>
            <a:spLocks noGrp="1"/>
          </p:cNvSpPr>
          <p:nvPr>
            <p:ph sz="half" idx="1"/>
          </p:nvPr>
        </p:nvSpPr>
        <p:spPr>
          <a:xfrm>
            <a:off x="838200" y="2057399"/>
            <a:ext cx="5181600" cy="41195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20BC963-4591-4BE3-AE63-4999A13C5054}"/>
              </a:ext>
            </a:extLst>
          </p:cNvPr>
          <p:cNvSpPr>
            <a:spLocks noGrp="1"/>
          </p:cNvSpPr>
          <p:nvPr>
            <p:ph sz="half" idx="2"/>
          </p:nvPr>
        </p:nvSpPr>
        <p:spPr>
          <a:xfrm>
            <a:off x="6172200" y="2057399"/>
            <a:ext cx="5181600" cy="4119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04D5BB-DB84-4266-9B4F-E65CCFE5B310}"/>
              </a:ext>
            </a:extLst>
          </p:cNvPr>
          <p:cNvSpPr>
            <a:spLocks noGrp="1"/>
          </p:cNvSpPr>
          <p:nvPr>
            <p:ph type="dt" sz="half" idx="10"/>
          </p:nvPr>
        </p:nvSpPr>
        <p:spPr/>
        <p:txBody>
          <a:bodyPr/>
          <a:lstStyle/>
          <a:p>
            <a:fld id="{AA70F276-1833-4A75-9C1D-A56E2295A68D}" type="datetimeFigureOut">
              <a:rPr lang="en-US" smtClean="0"/>
              <a:t>5/13/2022</a:t>
            </a:fld>
            <a:endParaRPr lang="en-US"/>
          </a:p>
        </p:txBody>
      </p:sp>
      <p:sp>
        <p:nvSpPr>
          <p:cNvPr id="6" name="Footer Placeholder 5">
            <a:extLst>
              <a:ext uri="{FF2B5EF4-FFF2-40B4-BE49-F238E27FC236}">
                <a16:creationId xmlns:a16="http://schemas.microsoft.com/office/drawing/2014/main" id="{891A99B5-D493-4AB1-AF24-6660540D56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E178D0-5F1E-43FA-B447-53501EDD17C0}"/>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32999329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C85CC-8D2B-4219-A2A4-1625A02DFECD}"/>
              </a:ext>
            </a:extLst>
          </p:cNvPr>
          <p:cNvSpPr>
            <a:spLocks noGrp="1"/>
          </p:cNvSpPr>
          <p:nvPr>
            <p:ph type="title"/>
          </p:nvPr>
        </p:nvSpPr>
        <p:spPr>
          <a:xfrm>
            <a:off x="839788" y="668338"/>
            <a:ext cx="10515600" cy="1084262"/>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DD6143C8-1CF7-440E-99A3-0527314598C6}"/>
              </a:ext>
            </a:extLst>
          </p:cNvPr>
          <p:cNvSpPr>
            <a:spLocks noGrp="1"/>
          </p:cNvSpPr>
          <p:nvPr>
            <p:ph type="body" idx="1"/>
          </p:nvPr>
        </p:nvSpPr>
        <p:spPr>
          <a:xfrm>
            <a:off x="839788" y="1828800"/>
            <a:ext cx="5157787" cy="82391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AEEFF5CA-4662-4430-80C7-99CD7D66C9CF}"/>
              </a:ext>
            </a:extLst>
          </p:cNvPr>
          <p:cNvSpPr>
            <a:spLocks noGrp="1"/>
          </p:cNvSpPr>
          <p:nvPr>
            <p:ph sz="half" idx="2"/>
          </p:nvPr>
        </p:nvSpPr>
        <p:spPr>
          <a:xfrm>
            <a:off x="839788" y="2743199"/>
            <a:ext cx="5157787" cy="34464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76CB5B7-DC23-41CE-872B-E25BD64F84A5}"/>
              </a:ext>
            </a:extLst>
          </p:cNvPr>
          <p:cNvSpPr>
            <a:spLocks noGrp="1"/>
          </p:cNvSpPr>
          <p:nvPr>
            <p:ph type="body" sz="quarter" idx="3"/>
          </p:nvPr>
        </p:nvSpPr>
        <p:spPr>
          <a:xfrm>
            <a:off x="6172200" y="1828800"/>
            <a:ext cx="5183188" cy="82391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4DF7633C-C24D-4947-979C-132B3AC405A8}"/>
              </a:ext>
            </a:extLst>
          </p:cNvPr>
          <p:cNvSpPr>
            <a:spLocks noGrp="1"/>
          </p:cNvSpPr>
          <p:nvPr>
            <p:ph sz="quarter" idx="4"/>
          </p:nvPr>
        </p:nvSpPr>
        <p:spPr>
          <a:xfrm>
            <a:off x="6172200" y="2743199"/>
            <a:ext cx="5183188" cy="34464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8A46E1-3934-4807-900F-CA7A4D8D66B3}"/>
              </a:ext>
            </a:extLst>
          </p:cNvPr>
          <p:cNvSpPr>
            <a:spLocks noGrp="1"/>
          </p:cNvSpPr>
          <p:nvPr>
            <p:ph type="dt" sz="half" idx="10"/>
          </p:nvPr>
        </p:nvSpPr>
        <p:spPr/>
        <p:txBody>
          <a:bodyPr/>
          <a:lstStyle/>
          <a:p>
            <a:fld id="{AA70F276-1833-4A75-9C1D-A56E2295A68D}" type="datetimeFigureOut">
              <a:rPr lang="en-US" smtClean="0"/>
              <a:t>5/13/2022</a:t>
            </a:fld>
            <a:endParaRPr lang="en-US"/>
          </a:p>
        </p:txBody>
      </p:sp>
      <p:sp>
        <p:nvSpPr>
          <p:cNvPr id="8" name="Footer Placeholder 7">
            <a:extLst>
              <a:ext uri="{FF2B5EF4-FFF2-40B4-BE49-F238E27FC236}">
                <a16:creationId xmlns:a16="http://schemas.microsoft.com/office/drawing/2014/main" id="{4BC9C6EA-1549-4601-8226-E5C43469CAF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3658246-003D-4024-9F4B-BA3BD3FBFFBC}"/>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1644397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2DD4C-BFBC-4087-B94C-4DD0690E83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EB9D434-8228-4C7F-B520-14121EBC903B}"/>
              </a:ext>
            </a:extLst>
          </p:cNvPr>
          <p:cNvSpPr>
            <a:spLocks noGrp="1"/>
          </p:cNvSpPr>
          <p:nvPr>
            <p:ph type="dt" sz="half" idx="10"/>
          </p:nvPr>
        </p:nvSpPr>
        <p:spPr/>
        <p:txBody>
          <a:bodyPr/>
          <a:lstStyle/>
          <a:p>
            <a:fld id="{AA70F276-1833-4A75-9C1D-A56E2295A68D}" type="datetimeFigureOut">
              <a:rPr lang="en-US" smtClean="0"/>
              <a:t>5/13/2022</a:t>
            </a:fld>
            <a:endParaRPr lang="en-US"/>
          </a:p>
        </p:txBody>
      </p:sp>
      <p:sp>
        <p:nvSpPr>
          <p:cNvPr id="4" name="Footer Placeholder 3">
            <a:extLst>
              <a:ext uri="{FF2B5EF4-FFF2-40B4-BE49-F238E27FC236}">
                <a16:creationId xmlns:a16="http://schemas.microsoft.com/office/drawing/2014/main" id="{997B89BD-A70A-48D2-A3D9-DB2C0DB123B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ACF4EF-5A2A-4A47-81DF-80CB513060F6}"/>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37642499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8B9F00-8450-475B-B155-993BAF212AF6}"/>
              </a:ext>
            </a:extLst>
          </p:cNvPr>
          <p:cNvSpPr>
            <a:spLocks noGrp="1"/>
          </p:cNvSpPr>
          <p:nvPr>
            <p:ph type="dt" sz="half" idx="10"/>
          </p:nvPr>
        </p:nvSpPr>
        <p:spPr/>
        <p:txBody>
          <a:bodyPr/>
          <a:lstStyle/>
          <a:p>
            <a:fld id="{AA70F276-1833-4A75-9C1D-A56E2295A68D}" type="datetimeFigureOut">
              <a:rPr lang="en-US" smtClean="0"/>
              <a:t>5/13/2022</a:t>
            </a:fld>
            <a:endParaRPr lang="en-US"/>
          </a:p>
        </p:txBody>
      </p:sp>
      <p:sp>
        <p:nvSpPr>
          <p:cNvPr id="3" name="Footer Placeholder 2">
            <a:extLst>
              <a:ext uri="{FF2B5EF4-FFF2-40B4-BE49-F238E27FC236}">
                <a16:creationId xmlns:a16="http://schemas.microsoft.com/office/drawing/2014/main" id="{5C0FDDA3-8E6F-42F7-BFBE-7FA9C647CA4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6C8E678-81B8-4356-9624-A0B999536312}"/>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20463084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10DAA-DDE3-4C9C-8171-385A3DAC81CF}"/>
              </a:ext>
            </a:extLst>
          </p:cNvPr>
          <p:cNvSpPr>
            <a:spLocks noGrp="1"/>
          </p:cNvSpPr>
          <p:nvPr>
            <p:ph type="title"/>
          </p:nvPr>
        </p:nvSpPr>
        <p:spPr>
          <a:xfrm>
            <a:off x="839788" y="685800"/>
            <a:ext cx="3932237" cy="13716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AAF73DB2-BD72-4F5E-9CA2-197343A0908A}"/>
              </a:ext>
            </a:extLst>
          </p:cNvPr>
          <p:cNvSpPr>
            <a:spLocks noGrp="1"/>
          </p:cNvSpPr>
          <p:nvPr>
            <p:ph idx="1"/>
          </p:nvPr>
        </p:nvSpPr>
        <p:spPr>
          <a:xfrm>
            <a:off x="5183188" y="685801"/>
            <a:ext cx="6172200" cy="5175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71F01536-2B0A-42A2-827E-2EB2C324A5FE}"/>
              </a:ext>
            </a:extLst>
          </p:cNvPr>
          <p:cNvSpPr>
            <a:spLocks noGrp="1"/>
          </p:cNvSpPr>
          <p:nvPr>
            <p:ph type="body" sz="half" idx="2"/>
          </p:nvPr>
        </p:nvSpPr>
        <p:spPr>
          <a:xfrm>
            <a:off x="839788" y="2209800"/>
            <a:ext cx="3932237" cy="36591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1722CD09-61EF-4733-831C-5B133DAE1F4C}"/>
              </a:ext>
            </a:extLst>
          </p:cNvPr>
          <p:cNvSpPr>
            <a:spLocks noGrp="1"/>
          </p:cNvSpPr>
          <p:nvPr>
            <p:ph type="dt" sz="half" idx="10"/>
          </p:nvPr>
        </p:nvSpPr>
        <p:spPr/>
        <p:txBody>
          <a:bodyPr/>
          <a:lstStyle/>
          <a:p>
            <a:fld id="{AA70F276-1833-4A75-9C1D-A56E2295A68D}" type="datetimeFigureOut">
              <a:rPr lang="en-US" smtClean="0"/>
              <a:t>5/13/2022</a:t>
            </a:fld>
            <a:endParaRPr lang="en-US"/>
          </a:p>
        </p:txBody>
      </p:sp>
      <p:sp>
        <p:nvSpPr>
          <p:cNvPr id="6" name="Footer Placeholder 5">
            <a:extLst>
              <a:ext uri="{FF2B5EF4-FFF2-40B4-BE49-F238E27FC236}">
                <a16:creationId xmlns:a16="http://schemas.microsoft.com/office/drawing/2014/main" id="{5B109FCF-96E4-4EBF-AAFB-5E9AD22A68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E381A6-E580-49A4-989C-EF4A54F83B45}"/>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2646637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CFA6E-F719-4613-8815-591471E722E5}"/>
              </a:ext>
            </a:extLst>
          </p:cNvPr>
          <p:cNvSpPr>
            <a:spLocks noGrp="1"/>
          </p:cNvSpPr>
          <p:nvPr>
            <p:ph type="title"/>
          </p:nvPr>
        </p:nvSpPr>
        <p:spPr>
          <a:xfrm>
            <a:off x="839788" y="685800"/>
            <a:ext cx="3932237" cy="13716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654384F3-CDE0-4329-B76D-45AAC94B04A8}"/>
              </a:ext>
            </a:extLst>
          </p:cNvPr>
          <p:cNvSpPr>
            <a:spLocks noGrp="1"/>
          </p:cNvSpPr>
          <p:nvPr>
            <p:ph type="pic" idx="1"/>
          </p:nvPr>
        </p:nvSpPr>
        <p:spPr>
          <a:xfrm>
            <a:off x="5183188" y="685801"/>
            <a:ext cx="6172200" cy="5175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9A9D7EB-40DA-460F-A48A-3E6D5E5612E7}"/>
              </a:ext>
            </a:extLst>
          </p:cNvPr>
          <p:cNvSpPr>
            <a:spLocks noGrp="1"/>
          </p:cNvSpPr>
          <p:nvPr>
            <p:ph type="body" sz="half" idx="2"/>
          </p:nvPr>
        </p:nvSpPr>
        <p:spPr>
          <a:xfrm>
            <a:off x="839788" y="2209800"/>
            <a:ext cx="3932237" cy="36591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1E56944C-E229-457E-868E-C48FF47DA37A}"/>
              </a:ext>
            </a:extLst>
          </p:cNvPr>
          <p:cNvSpPr>
            <a:spLocks noGrp="1"/>
          </p:cNvSpPr>
          <p:nvPr>
            <p:ph type="dt" sz="half" idx="10"/>
          </p:nvPr>
        </p:nvSpPr>
        <p:spPr/>
        <p:txBody>
          <a:bodyPr/>
          <a:lstStyle/>
          <a:p>
            <a:fld id="{AA70F276-1833-4A75-9C1D-A56E2295A68D}" type="datetimeFigureOut">
              <a:rPr lang="en-US" smtClean="0"/>
              <a:t>5/13/2022</a:t>
            </a:fld>
            <a:endParaRPr lang="en-US"/>
          </a:p>
        </p:txBody>
      </p:sp>
      <p:sp>
        <p:nvSpPr>
          <p:cNvPr id="6" name="Footer Placeholder 5">
            <a:extLst>
              <a:ext uri="{FF2B5EF4-FFF2-40B4-BE49-F238E27FC236}">
                <a16:creationId xmlns:a16="http://schemas.microsoft.com/office/drawing/2014/main" id="{CC7115FE-359F-46EA-A3C8-0D18544E34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165D17-3010-4FF5-9071-5CCD3E6995D6}"/>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40411297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DD7EAFE6-2BB9-41FB-9CF4-588CFC708774}"/>
              </a:ext>
            </a:extLst>
          </p:cNvPr>
          <p:cNvSpPr/>
          <p:nvPr/>
        </p:nvSpPr>
        <p:spPr>
          <a:xfrm>
            <a:off x="0"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41447F1F-BFA8-4A56-894B-40120132EE48}"/>
              </a:ext>
            </a:extLst>
          </p:cNvPr>
          <p:cNvSpPr>
            <a:spLocks noGrp="1"/>
          </p:cNvSpPr>
          <p:nvPr>
            <p:ph type="title"/>
          </p:nvPr>
        </p:nvSpPr>
        <p:spPr>
          <a:xfrm>
            <a:off x="838200" y="68103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58FB99-0FA3-49F4-99A1-61919F942794}"/>
              </a:ext>
            </a:extLst>
          </p:cNvPr>
          <p:cNvSpPr>
            <a:spLocks noGrp="1"/>
          </p:cNvSpPr>
          <p:nvPr>
            <p:ph type="body" idx="1"/>
          </p:nvPr>
        </p:nvSpPr>
        <p:spPr>
          <a:xfrm>
            <a:off x="838200" y="2178657"/>
            <a:ext cx="10515600" cy="399830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CDCCAE5-4EB0-4174-BD15-4943899B0A29}"/>
              </a:ext>
            </a:extLst>
          </p:cNvPr>
          <p:cNvSpPr>
            <a:spLocks noGrp="1"/>
          </p:cNvSpPr>
          <p:nvPr>
            <p:ph type="dt" sz="half" idx="2"/>
          </p:nvPr>
        </p:nvSpPr>
        <p:spPr>
          <a:xfrm>
            <a:off x="838200" y="6429375"/>
            <a:ext cx="2743200" cy="365125"/>
          </a:xfrm>
          <a:prstGeom prst="rect">
            <a:avLst/>
          </a:prstGeom>
        </p:spPr>
        <p:txBody>
          <a:bodyPr vert="horz" lIns="91440" tIns="45720" rIns="91440" bIns="45720" rtlCol="0" anchor="ctr"/>
          <a:lstStyle>
            <a:lvl1pPr algn="l">
              <a:defRPr sz="900" cap="all" spc="150" baseline="0">
                <a:solidFill>
                  <a:srgbClr val="FFFFFF"/>
                </a:solidFill>
              </a:defRPr>
            </a:lvl1pPr>
          </a:lstStyle>
          <a:p>
            <a:fld id="{AA70F276-1833-4A75-9C1D-A56E2295A68D}" type="datetimeFigureOut">
              <a:rPr lang="en-US" smtClean="0"/>
              <a:pPr/>
              <a:t>5/13/2022</a:t>
            </a:fld>
            <a:endParaRPr lang="en-US" dirty="0"/>
          </a:p>
        </p:txBody>
      </p:sp>
      <p:sp>
        <p:nvSpPr>
          <p:cNvPr id="5" name="Footer Placeholder 4">
            <a:extLst>
              <a:ext uri="{FF2B5EF4-FFF2-40B4-BE49-F238E27FC236}">
                <a16:creationId xmlns:a16="http://schemas.microsoft.com/office/drawing/2014/main" id="{26A4189E-43B2-4CEE-B13E-61A1FBBBD25D}"/>
              </a:ext>
            </a:extLst>
          </p:cNvPr>
          <p:cNvSpPr>
            <a:spLocks noGrp="1"/>
          </p:cNvSpPr>
          <p:nvPr>
            <p:ph type="ftr" sz="quarter" idx="3"/>
          </p:nvPr>
        </p:nvSpPr>
        <p:spPr>
          <a:xfrm>
            <a:off x="4038600" y="6429375"/>
            <a:ext cx="4114800" cy="365125"/>
          </a:xfrm>
          <a:prstGeom prst="rect">
            <a:avLst/>
          </a:prstGeom>
        </p:spPr>
        <p:txBody>
          <a:bodyPr vert="horz" lIns="91440" tIns="45720" rIns="91440" bIns="45720" rtlCol="0" anchor="ctr"/>
          <a:lstStyle>
            <a:lvl1pPr algn="ctr">
              <a:defRPr sz="900" cap="all" spc="150" baseline="0">
                <a:solidFill>
                  <a:srgbClr val="FFFFFF"/>
                </a:solidFill>
              </a:defRPr>
            </a:lvl1pPr>
          </a:lstStyle>
          <a:p>
            <a:endParaRPr lang="en-US">
              <a:solidFill>
                <a:srgbClr val="FFFFFF"/>
              </a:solidFill>
            </a:endParaRPr>
          </a:p>
        </p:txBody>
      </p:sp>
      <p:sp>
        <p:nvSpPr>
          <p:cNvPr id="6" name="Slide Number Placeholder 5">
            <a:extLst>
              <a:ext uri="{FF2B5EF4-FFF2-40B4-BE49-F238E27FC236}">
                <a16:creationId xmlns:a16="http://schemas.microsoft.com/office/drawing/2014/main" id="{EAA0530F-0BC8-46EF-A765-DD58B5367528}"/>
              </a:ext>
            </a:extLst>
          </p:cNvPr>
          <p:cNvSpPr>
            <a:spLocks noGrp="1"/>
          </p:cNvSpPr>
          <p:nvPr>
            <p:ph type="sldNum" sz="quarter" idx="4"/>
          </p:nvPr>
        </p:nvSpPr>
        <p:spPr>
          <a:xfrm>
            <a:off x="8610600" y="6429375"/>
            <a:ext cx="2743200" cy="365125"/>
          </a:xfrm>
          <a:prstGeom prst="rect">
            <a:avLst/>
          </a:prstGeom>
        </p:spPr>
        <p:txBody>
          <a:bodyPr vert="horz" lIns="91440" tIns="45720" rIns="91440" bIns="45720" rtlCol="0" anchor="ctr"/>
          <a:lstStyle>
            <a:lvl1pPr algn="r">
              <a:defRPr sz="900" cap="all" spc="150" baseline="0">
                <a:solidFill>
                  <a:srgbClr val="FFFFFF"/>
                </a:solidFill>
              </a:defRPr>
            </a:lvl1pPr>
          </a:lstStyle>
          <a:p>
            <a:fld id="{28844951-7827-47D4-8276-7DDE1FA7D85A}" type="slidenum">
              <a:rPr lang="en-US" smtClean="0"/>
              <a:pPr/>
              <a:t>‹#›</a:t>
            </a:fld>
            <a:endParaRPr lang="en-US"/>
          </a:p>
        </p:txBody>
      </p:sp>
    </p:spTree>
    <p:extLst>
      <p:ext uri="{BB962C8B-B14F-4D97-AF65-F5344CB8AC3E}">
        <p14:creationId xmlns:p14="http://schemas.microsoft.com/office/powerpoint/2010/main" val="1482294782"/>
      </p:ext>
    </p:extLst>
  </p:cSld>
  <p:clrMap bg1="lt1" tx1="dk1" bg2="lt2" tx2="dk2" accent1="accent1" accent2="accent2" accent3="accent3" accent4="accent4" accent5="accent5" accent6="accent6" hlink="hlink" folHlink="folHlink"/>
  <p:sldLayoutIdLst>
    <p:sldLayoutId id="2147483683" r:id="rId1"/>
    <p:sldLayoutId id="2147483682" r:id="rId2"/>
    <p:sldLayoutId id="2147483681" r:id="rId3"/>
    <p:sldLayoutId id="2147483680" r:id="rId4"/>
    <p:sldLayoutId id="2147483679" r:id="rId5"/>
    <p:sldLayoutId id="2147483678" r:id="rId6"/>
    <p:sldLayoutId id="2147483677" r:id="rId7"/>
    <p:sldLayoutId id="2147483676" r:id="rId8"/>
    <p:sldLayoutId id="2147483675" r:id="rId9"/>
    <p:sldLayoutId id="2147483674" r:id="rId10"/>
    <p:sldLayoutId id="2147483673" r:id="rId11"/>
  </p:sldLayoutIdLst>
  <p:txStyles>
    <p:titleStyle>
      <a:lvl1pPr marL="0" algn="l" defTabSz="914400" rtl="0" eaLnBrk="1" latinLnBrk="0" hangingPunct="1">
        <a:lnSpc>
          <a:spcPct val="90000"/>
        </a:lnSpc>
        <a:spcBef>
          <a:spcPct val="0"/>
        </a:spcBef>
        <a:buNone/>
        <a:defRPr lang="en-US" sz="5200" kern="1200" dirty="0">
          <a:gradFill flip="none" rotWithShape="1">
            <a:gsLst>
              <a:gs pos="0">
                <a:schemeClr val="accent5"/>
              </a:gs>
              <a:gs pos="100000">
                <a:schemeClr val="accent1">
                  <a:alpha val="70000"/>
                </a:schemeClr>
              </a:gs>
            </a:gsLst>
            <a:lin ang="0" scaled="1"/>
            <a:tileRect/>
          </a:gradFill>
          <a:latin typeface="+mj-lt"/>
          <a:ea typeface="+mn-ea"/>
          <a:cs typeface="Angsana New" panose="02020603050405020304" pitchFamily="18" charset="-34"/>
        </a:defRPr>
      </a:lvl1pPr>
    </p:titleStyle>
    <p:bodyStyle>
      <a:lvl1pPr marL="457200" indent="-228600" algn="l" defTabSz="914400" rtl="0" eaLnBrk="1" latinLnBrk="0" hangingPunct="1">
        <a:lnSpc>
          <a:spcPct val="110000"/>
        </a:lnSpc>
        <a:spcBef>
          <a:spcPts val="1000"/>
        </a:spcBef>
        <a:buClr>
          <a:schemeClr val="tx2">
            <a:lumMod val="10000"/>
            <a:lumOff val="90000"/>
          </a:schemeClr>
        </a:buClr>
        <a:buSzPct val="80000"/>
        <a:buFont typeface="Wingdings" panose="05000000000000000000" pitchFamily="2" charset="2"/>
        <a:buChar char="§"/>
        <a:defRPr sz="2800" kern="1200">
          <a:solidFill>
            <a:schemeClr val="tx2">
              <a:alpha val="70000"/>
            </a:schemeClr>
          </a:solidFill>
          <a:latin typeface="+mn-lt"/>
          <a:ea typeface="+mn-ea"/>
          <a:cs typeface="+mn-cs"/>
        </a:defRPr>
      </a:lvl1pPr>
      <a:lvl2pPr marL="80010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400" kern="1200">
          <a:solidFill>
            <a:schemeClr val="tx2">
              <a:alpha val="70000"/>
            </a:schemeClr>
          </a:solidFill>
          <a:latin typeface="+mn-lt"/>
          <a:ea typeface="+mn-ea"/>
          <a:cs typeface="+mn-cs"/>
        </a:defRPr>
      </a:lvl2pPr>
      <a:lvl3pPr marL="125730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000" kern="1200">
          <a:solidFill>
            <a:schemeClr val="tx2">
              <a:alpha val="70000"/>
            </a:schemeClr>
          </a:solidFill>
          <a:latin typeface="+mn-lt"/>
          <a:ea typeface="+mn-ea"/>
          <a:cs typeface="+mn-cs"/>
        </a:defRPr>
      </a:lvl3pPr>
      <a:lvl4pPr marL="165735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1800" kern="1200">
          <a:solidFill>
            <a:schemeClr val="tx2">
              <a:alpha val="70000"/>
            </a:schemeClr>
          </a:solidFill>
          <a:latin typeface="+mn-lt"/>
          <a:ea typeface="+mn-ea"/>
          <a:cs typeface="+mn-cs"/>
        </a:defRPr>
      </a:lvl4pPr>
      <a:lvl5pPr marL="211455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1800" kern="1200">
          <a:solidFill>
            <a:schemeClr val="tx2">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6.xml"/><Relationship Id="rId1" Type="http://schemas.openxmlformats.org/officeDocument/2006/relationships/video" Target="https://www.youtube.com/embed/jjcehnPmo1Y?feature=oembed"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6.xml"/><Relationship Id="rId1" Type="http://schemas.openxmlformats.org/officeDocument/2006/relationships/video" Target="https://www.youtube.com/embed/U2NF5EucIWI?feature=oembed"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hyperlink" Target="https://shshistory.com/a_global.html" TargetMode="Externa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Layout" Target="../diagrams/layout2.xml"/><Relationship Id="rId7" Type="http://schemas.openxmlformats.org/officeDocument/2006/relationships/image" Target="../media/image7.png"/><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6.xml"/><Relationship Id="rId1" Type="http://schemas.openxmlformats.org/officeDocument/2006/relationships/video" Target="https://www.youtube.com/embed/8rHNSjz0ij8?feature=oembed"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8C37C960-91F5-4F61-B2CD-8A03792072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11884203-7A1F-4059-B697-23D53FA8A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A5C31099-1BBD-40CE-BC60-FCE5074194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gradFill flip="none" rotWithShape="1">
            <a:gsLst>
              <a:gs pos="0">
                <a:schemeClr val="accent2">
                  <a:alpha val="60000"/>
                </a:schemeClr>
              </a:gs>
              <a:gs pos="100000">
                <a:schemeClr val="accent1">
                  <a:alpha val="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0" name="Freeform: Shape 39">
            <a:extLst>
              <a:ext uri="{FF2B5EF4-FFF2-40B4-BE49-F238E27FC236}">
                <a16:creationId xmlns:a16="http://schemas.microsoft.com/office/drawing/2014/main" id="{AE12D6A8-795F-441C-B70F-F3E0D262FC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909" y="1"/>
            <a:ext cx="5770017" cy="2411171"/>
          </a:xfrm>
          <a:custGeom>
            <a:avLst/>
            <a:gdLst>
              <a:gd name="connsiteX0" fmla="*/ 0 w 5770017"/>
              <a:gd name="connsiteY0" fmla="*/ 0 h 2411171"/>
              <a:gd name="connsiteX1" fmla="*/ 5770017 w 5770017"/>
              <a:gd name="connsiteY1" fmla="*/ 0 h 2411171"/>
              <a:gd name="connsiteX2" fmla="*/ 5715824 w 5770017"/>
              <a:gd name="connsiteY2" fmla="*/ 124746 h 2411171"/>
              <a:gd name="connsiteX3" fmla="*/ 4925072 w 5770017"/>
              <a:gd name="connsiteY3" fmla="*/ 1254414 h 2411171"/>
              <a:gd name="connsiteX4" fmla="*/ 125602 w 5770017"/>
              <a:gd name="connsiteY4" fmla="*/ 1864423 h 2411171"/>
              <a:gd name="connsiteX5" fmla="*/ 0 w 5770017"/>
              <a:gd name="connsiteY5" fmla="*/ 1785927 h 2411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70017" h="2411171">
                <a:moveTo>
                  <a:pt x="0" y="0"/>
                </a:moveTo>
                <a:lnTo>
                  <a:pt x="5770017" y="0"/>
                </a:lnTo>
                <a:lnTo>
                  <a:pt x="5715824" y="124746"/>
                </a:lnTo>
                <a:cubicBezTo>
                  <a:pt x="5526044" y="533784"/>
                  <a:pt x="5262460" y="917027"/>
                  <a:pt x="4925072" y="1254414"/>
                </a:cubicBezTo>
                <a:cubicBezTo>
                  <a:pt x="3623720" y="2555767"/>
                  <a:pt x="1640148" y="2759102"/>
                  <a:pt x="125602" y="1864423"/>
                </a:cubicBezTo>
                <a:lnTo>
                  <a:pt x="0" y="1785927"/>
                </a:lnTo>
                <a:close/>
              </a:path>
            </a:pathLst>
          </a:custGeom>
          <a:gradFill>
            <a:gsLst>
              <a:gs pos="0">
                <a:schemeClr val="accent2">
                  <a:alpha val="20000"/>
                </a:schemeClr>
              </a:gs>
              <a:gs pos="100000">
                <a:schemeClr val="accent1">
                  <a:alpha val="20000"/>
                </a:schemeClr>
              </a:gs>
            </a:gsLst>
            <a:lin ang="2700000" scaled="1"/>
          </a:gradFill>
          <a:ln>
            <a:noFill/>
          </a:ln>
          <a:effectLst>
            <a:softEdge rad="520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ame 41">
            <a:extLst>
              <a:ext uri="{FF2B5EF4-FFF2-40B4-BE49-F238E27FC236}">
                <a16:creationId xmlns:a16="http://schemas.microsoft.com/office/drawing/2014/main" id="{77E975BE-D56B-41D7-A042-1DB14B6EBF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frame">
            <a:avLst>
              <a:gd name="adj1" fmla="val 716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6CFB1CA-2966-C888-F80A-F34581DECC9D}"/>
              </a:ext>
            </a:extLst>
          </p:cNvPr>
          <p:cNvSpPr>
            <a:spLocks noGrp="1"/>
          </p:cNvSpPr>
          <p:nvPr>
            <p:ph type="ctrTitle"/>
          </p:nvPr>
        </p:nvSpPr>
        <p:spPr>
          <a:xfrm>
            <a:off x="838200" y="1122363"/>
            <a:ext cx="5322618" cy="2387600"/>
          </a:xfrm>
        </p:spPr>
        <p:txBody>
          <a:bodyPr>
            <a:normAutofit fontScale="90000"/>
          </a:bodyPr>
          <a:lstStyle/>
          <a:p>
            <a:pPr algn="l"/>
            <a:r>
              <a:rPr lang="en-US" dirty="0">
                <a:solidFill>
                  <a:srgbClr val="FFFFFF"/>
                </a:solidFill>
                <a:cs typeface="Calibri Light"/>
              </a:rPr>
              <a:t>How to create a successful research folder with OneNote</a:t>
            </a:r>
            <a:endParaRPr lang="en-US" dirty="0">
              <a:solidFill>
                <a:srgbClr val="FFFFFF"/>
              </a:solidFill>
            </a:endParaRPr>
          </a:p>
        </p:txBody>
      </p:sp>
      <p:sp>
        <p:nvSpPr>
          <p:cNvPr id="3" name="Subtitle 2">
            <a:extLst>
              <a:ext uri="{FF2B5EF4-FFF2-40B4-BE49-F238E27FC236}">
                <a16:creationId xmlns:a16="http://schemas.microsoft.com/office/drawing/2014/main" id="{6EC58AE3-759E-AA74-8116-F9142DA5913C}"/>
              </a:ext>
            </a:extLst>
          </p:cNvPr>
          <p:cNvSpPr>
            <a:spLocks noGrp="1"/>
          </p:cNvSpPr>
          <p:nvPr>
            <p:ph type="subTitle" idx="1"/>
          </p:nvPr>
        </p:nvSpPr>
        <p:spPr>
          <a:xfrm>
            <a:off x="838200" y="3602037"/>
            <a:ext cx="5322618" cy="2344591"/>
          </a:xfrm>
        </p:spPr>
        <p:txBody>
          <a:bodyPr vert="horz" lIns="91440" tIns="45720" rIns="91440" bIns="45720" rtlCol="0">
            <a:normAutofit/>
          </a:bodyPr>
          <a:lstStyle/>
          <a:p>
            <a:pPr algn="l"/>
            <a:r>
              <a:rPr lang="en-US" sz="2200">
                <a:solidFill>
                  <a:srgbClr val="FFFFFF"/>
                </a:solidFill>
                <a:cs typeface="Calibri"/>
              </a:rPr>
              <a:t>By Makenna Denman</a:t>
            </a:r>
            <a:endParaRPr lang="en-US" sz="2200">
              <a:solidFill>
                <a:srgbClr val="FFFFFF"/>
              </a:solidFill>
            </a:endParaRPr>
          </a:p>
        </p:txBody>
      </p:sp>
      <p:pic>
        <p:nvPicPr>
          <p:cNvPr id="4" name="Picture 4" descr="Graphical user interface, application, Teams&#10;&#10;Description automatically generated">
            <a:extLst>
              <a:ext uri="{FF2B5EF4-FFF2-40B4-BE49-F238E27FC236}">
                <a16:creationId xmlns:a16="http://schemas.microsoft.com/office/drawing/2014/main" id="{84946580-1FE7-4CB7-41D5-B159A02A485A}"/>
              </a:ext>
            </a:extLst>
          </p:cNvPr>
          <p:cNvPicPr>
            <a:picLocks noChangeAspect="1"/>
          </p:cNvPicPr>
          <p:nvPr/>
        </p:nvPicPr>
        <p:blipFill>
          <a:blip r:embed="rId2">
            <a:alphaModFix amt="80000"/>
          </a:blip>
          <a:stretch>
            <a:fillRect/>
          </a:stretch>
        </p:blipFill>
        <p:spPr>
          <a:xfrm>
            <a:off x="6041854" y="401756"/>
            <a:ext cx="5636129" cy="5617691"/>
          </a:xfrm>
          <a:prstGeom prst="rect">
            <a:avLst/>
          </a:prstGeom>
        </p:spPr>
      </p:pic>
      <p:pic>
        <p:nvPicPr>
          <p:cNvPr id="5" name="Picture 5" descr="A picture containing text, clipart&#10;&#10;Description automatically generated">
            <a:extLst>
              <a:ext uri="{FF2B5EF4-FFF2-40B4-BE49-F238E27FC236}">
                <a16:creationId xmlns:a16="http://schemas.microsoft.com/office/drawing/2014/main" id="{B55EBE04-BB65-B61C-FDB3-07B0DE01B6A1}"/>
              </a:ext>
            </a:extLst>
          </p:cNvPr>
          <p:cNvPicPr>
            <a:picLocks noChangeAspect="1"/>
          </p:cNvPicPr>
          <p:nvPr/>
        </p:nvPicPr>
        <p:blipFill>
          <a:blip r:embed="rId3"/>
          <a:stretch>
            <a:fillRect/>
          </a:stretch>
        </p:blipFill>
        <p:spPr>
          <a:xfrm>
            <a:off x="4282782" y="4392782"/>
            <a:ext cx="1762125" cy="1638300"/>
          </a:xfrm>
          <a:prstGeom prst="rect">
            <a:avLst/>
          </a:prstGeom>
        </p:spPr>
      </p:pic>
      <p:pic>
        <p:nvPicPr>
          <p:cNvPr id="6" name="Picture 6" descr="Diagram&#10;&#10;Description automatically generated">
            <a:extLst>
              <a:ext uri="{FF2B5EF4-FFF2-40B4-BE49-F238E27FC236}">
                <a16:creationId xmlns:a16="http://schemas.microsoft.com/office/drawing/2014/main" id="{577D23D7-7FD3-C4D1-4915-ED00D9531F4A}"/>
              </a:ext>
            </a:extLst>
          </p:cNvPr>
          <p:cNvPicPr>
            <a:picLocks noChangeAspect="1"/>
          </p:cNvPicPr>
          <p:nvPr/>
        </p:nvPicPr>
        <p:blipFill>
          <a:blip r:embed="rId4"/>
          <a:stretch>
            <a:fillRect/>
          </a:stretch>
        </p:blipFill>
        <p:spPr>
          <a:xfrm>
            <a:off x="670264" y="4082202"/>
            <a:ext cx="2743200" cy="2200275"/>
          </a:xfrm>
          <a:prstGeom prst="rect">
            <a:avLst/>
          </a:prstGeom>
        </p:spPr>
      </p:pic>
    </p:spTree>
    <p:extLst>
      <p:ext uri="{BB962C8B-B14F-4D97-AF65-F5344CB8AC3E}">
        <p14:creationId xmlns:p14="http://schemas.microsoft.com/office/powerpoint/2010/main" val="10581401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4B0D6-9D83-7AA0-B552-C479CCCBCB8E}"/>
              </a:ext>
            </a:extLst>
          </p:cNvPr>
          <p:cNvSpPr>
            <a:spLocks noGrp="1"/>
          </p:cNvSpPr>
          <p:nvPr>
            <p:ph type="title"/>
          </p:nvPr>
        </p:nvSpPr>
        <p:spPr>
          <a:xfrm>
            <a:off x="690239" y="444299"/>
            <a:ext cx="10515600" cy="1325563"/>
          </a:xfrm>
        </p:spPr>
        <p:txBody>
          <a:bodyPr vert="horz" lIns="91440" tIns="45720" rIns="91440" bIns="45720" rtlCol="0" anchor="ctr">
            <a:noAutofit/>
          </a:bodyPr>
          <a:lstStyle/>
          <a:p>
            <a:r>
              <a:rPr lang="en-US" sz="2000" dirty="0">
                <a:ea typeface="+mj-lt"/>
                <a:cs typeface="+mj-lt"/>
              </a:rPr>
              <a:t>The next couple of slides, I will show you some examples of my quoted material in my folder. My question was, "Is systemic racism present in American policing?" My lenses were, physical abuse, mental abuse, and verbal abuse.  These are examples of my opposing and agreeing sides of the physical abuse lens.</a:t>
            </a:r>
            <a:endParaRPr lang="en-US" sz="2000" dirty="0">
              <a:solidFill>
                <a:schemeClr val="bg1"/>
              </a:solidFill>
              <a:highlight>
                <a:srgbClr val="FFFF00"/>
              </a:highlight>
              <a:cs typeface="Sabon Next LT"/>
            </a:endParaRPr>
          </a:p>
        </p:txBody>
      </p:sp>
      <p:pic>
        <p:nvPicPr>
          <p:cNvPr id="3" name="Picture 3">
            <a:extLst>
              <a:ext uri="{FF2B5EF4-FFF2-40B4-BE49-F238E27FC236}">
                <a16:creationId xmlns:a16="http://schemas.microsoft.com/office/drawing/2014/main" id="{9D5C6C29-7766-3B79-3F8E-8F200A457065}"/>
              </a:ext>
            </a:extLst>
          </p:cNvPr>
          <p:cNvPicPr>
            <a:picLocks noChangeAspect="1"/>
          </p:cNvPicPr>
          <p:nvPr/>
        </p:nvPicPr>
        <p:blipFill>
          <a:blip r:embed="rId2"/>
          <a:stretch>
            <a:fillRect/>
          </a:stretch>
        </p:blipFill>
        <p:spPr>
          <a:xfrm>
            <a:off x="923305" y="1714535"/>
            <a:ext cx="4947821" cy="4430685"/>
          </a:xfrm>
          <a:prstGeom prst="rect">
            <a:avLst/>
          </a:prstGeom>
        </p:spPr>
      </p:pic>
      <p:pic>
        <p:nvPicPr>
          <p:cNvPr id="4" name="Picture 4">
            <a:extLst>
              <a:ext uri="{FF2B5EF4-FFF2-40B4-BE49-F238E27FC236}">
                <a16:creationId xmlns:a16="http://schemas.microsoft.com/office/drawing/2014/main" id="{C7979B40-964E-6698-E15C-8CE63951DBED}"/>
              </a:ext>
            </a:extLst>
          </p:cNvPr>
          <p:cNvPicPr>
            <a:picLocks noChangeAspect="1"/>
          </p:cNvPicPr>
          <p:nvPr/>
        </p:nvPicPr>
        <p:blipFill>
          <a:blip r:embed="rId3"/>
          <a:stretch>
            <a:fillRect/>
          </a:stretch>
        </p:blipFill>
        <p:spPr>
          <a:xfrm>
            <a:off x="6174419" y="1712051"/>
            <a:ext cx="4666695" cy="4477024"/>
          </a:xfrm>
          <a:prstGeom prst="rect">
            <a:avLst/>
          </a:prstGeom>
        </p:spPr>
      </p:pic>
    </p:spTree>
    <p:extLst>
      <p:ext uri="{BB962C8B-B14F-4D97-AF65-F5344CB8AC3E}">
        <p14:creationId xmlns:p14="http://schemas.microsoft.com/office/powerpoint/2010/main" val="33293291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236A8-AD44-FF7F-7123-340F781A2782}"/>
              </a:ext>
            </a:extLst>
          </p:cNvPr>
          <p:cNvSpPr>
            <a:spLocks noGrp="1"/>
          </p:cNvSpPr>
          <p:nvPr>
            <p:ph type="title"/>
          </p:nvPr>
        </p:nvSpPr>
        <p:spPr>
          <a:xfrm>
            <a:off x="838200" y="340726"/>
            <a:ext cx="10515600" cy="1325563"/>
          </a:xfrm>
        </p:spPr>
        <p:txBody>
          <a:bodyPr/>
          <a:lstStyle/>
          <a:p>
            <a:r>
              <a:rPr lang="en-US">
                <a:ea typeface="+mj-lt"/>
                <a:cs typeface="+mj-lt"/>
              </a:rPr>
              <a:t>Mental abuse agree/oppose examples</a:t>
            </a:r>
            <a:endParaRPr lang="en-US"/>
          </a:p>
        </p:txBody>
      </p:sp>
      <p:pic>
        <p:nvPicPr>
          <p:cNvPr id="3" name="Picture 3" descr="Text&#10;&#10;Description automatically generated">
            <a:extLst>
              <a:ext uri="{FF2B5EF4-FFF2-40B4-BE49-F238E27FC236}">
                <a16:creationId xmlns:a16="http://schemas.microsoft.com/office/drawing/2014/main" id="{DD3D8F35-1A72-FC46-DF14-1BA316F4E085}"/>
              </a:ext>
            </a:extLst>
          </p:cNvPr>
          <p:cNvPicPr>
            <a:picLocks noChangeAspect="1"/>
          </p:cNvPicPr>
          <p:nvPr/>
        </p:nvPicPr>
        <p:blipFill rotWithShape="1">
          <a:blip r:embed="rId2"/>
          <a:srcRect l="3521" r="117" b="169"/>
          <a:stretch/>
        </p:blipFill>
        <p:spPr>
          <a:xfrm>
            <a:off x="492711" y="1825841"/>
            <a:ext cx="5746873" cy="4367822"/>
          </a:xfrm>
          <a:prstGeom prst="rect">
            <a:avLst/>
          </a:prstGeom>
        </p:spPr>
      </p:pic>
      <p:pic>
        <p:nvPicPr>
          <p:cNvPr id="4" name="Picture 4" descr="Graphical user interface, text, application&#10;&#10;Description automatically generated">
            <a:extLst>
              <a:ext uri="{FF2B5EF4-FFF2-40B4-BE49-F238E27FC236}">
                <a16:creationId xmlns:a16="http://schemas.microsoft.com/office/drawing/2014/main" id="{C38FB62E-11EA-922E-5A53-C5FE9813D80C}"/>
              </a:ext>
            </a:extLst>
          </p:cNvPr>
          <p:cNvPicPr>
            <a:picLocks noChangeAspect="1"/>
          </p:cNvPicPr>
          <p:nvPr/>
        </p:nvPicPr>
        <p:blipFill rotWithShape="1">
          <a:blip r:embed="rId3"/>
          <a:srcRect l="4398" r="129" b="-162"/>
          <a:stretch/>
        </p:blipFill>
        <p:spPr>
          <a:xfrm>
            <a:off x="6189216" y="1716807"/>
            <a:ext cx="5532341" cy="4578494"/>
          </a:xfrm>
          <a:prstGeom prst="rect">
            <a:avLst/>
          </a:prstGeom>
        </p:spPr>
      </p:pic>
    </p:spTree>
    <p:extLst>
      <p:ext uri="{BB962C8B-B14F-4D97-AF65-F5344CB8AC3E}">
        <p14:creationId xmlns:p14="http://schemas.microsoft.com/office/powerpoint/2010/main" val="19189368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43B40-EFFB-1E41-B07E-8272FA3622E7}"/>
              </a:ext>
            </a:extLst>
          </p:cNvPr>
          <p:cNvSpPr>
            <a:spLocks noGrp="1"/>
          </p:cNvSpPr>
          <p:nvPr>
            <p:ph type="title"/>
          </p:nvPr>
        </p:nvSpPr>
        <p:spPr>
          <a:xfrm>
            <a:off x="838200" y="814202"/>
            <a:ext cx="10515600" cy="704127"/>
          </a:xfrm>
        </p:spPr>
        <p:txBody>
          <a:bodyPr>
            <a:normAutofit fontScale="90000"/>
          </a:bodyPr>
          <a:lstStyle/>
          <a:p>
            <a:r>
              <a:rPr lang="en-US">
                <a:ea typeface="+mj-lt"/>
                <a:cs typeface="+mj-lt"/>
              </a:rPr>
              <a:t>Verbal abuse agree/oppose examples</a:t>
            </a:r>
          </a:p>
          <a:p>
            <a:endParaRPr lang="en-US"/>
          </a:p>
        </p:txBody>
      </p:sp>
      <p:pic>
        <p:nvPicPr>
          <p:cNvPr id="3" name="Picture 3">
            <a:extLst>
              <a:ext uri="{FF2B5EF4-FFF2-40B4-BE49-F238E27FC236}">
                <a16:creationId xmlns:a16="http://schemas.microsoft.com/office/drawing/2014/main" id="{97EE0BCB-6397-4D82-51A4-A56AA0AF43F4}"/>
              </a:ext>
            </a:extLst>
          </p:cNvPr>
          <p:cNvPicPr>
            <a:picLocks noChangeAspect="1"/>
          </p:cNvPicPr>
          <p:nvPr/>
        </p:nvPicPr>
        <p:blipFill rotWithShape="1">
          <a:blip r:embed="rId2"/>
          <a:srcRect l="3267" r="117" b="145"/>
          <a:stretch/>
        </p:blipFill>
        <p:spPr>
          <a:xfrm>
            <a:off x="611080" y="1168031"/>
            <a:ext cx="4607569" cy="3819135"/>
          </a:xfrm>
          <a:prstGeom prst="rect">
            <a:avLst/>
          </a:prstGeom>
        </p:spPr>
      </p:pic>
      <p:pic>
        <p:nvPicPr>
          <p:cNvPr id="4" name="Picture 4" descr="Graphical user interface, text, application&#10;&#10;Description automatically generated">
            <a:extLst>
              <a:ext uri="{FF2B5EF4-FFF2-40B4-BE49-F238E27FC236}">
                <a16:creationId xmlns:a16="http://schemas.microsoft.com/office/drawing/2014/main" id="{DA573CF1-0B95-A277-8687-69663B952EBB}"/>
              </a:ext>
            </a:extLst>
          </p:cNvPr>
          <p:cNvPicPr>
            <a:picLocks noChangeAspect="1"/>
          </p:cNvPicPr>
          <p:nvPr/>
        </p:nvPicPr>
        <p:blipFill rotWithShape="1">
          <a:blip r:embed="rId3"/>
          <a:srcRect l="1845" r="115" b="-147"/>
          <a:stretch/>
        </p:blipFill>
        <p:spPr>
          <a:xfrm>
            <a:off x="5405023" y="1258323"/>
            <a:ext cx="6286904" cy="5036781"/>
          </a:xfrm>
          <a:prstGeom prst="rect">
            <a:avLst/>
          </a:prstGeom>
        </p:spPr>
      </p:pic>
      <p:sp>
        <p:nvSpPr>
          <p:cNvPr id="5" name="TextBox 1">
            <a:extLst>
              <a:ext uri="{FF2B5EF4-FFF2-40B4-BE49-F238E27FC236}">
                <a16:creationId xmlns:a16="http://schemas.microsoft.com/office/drawing/2014/main" id="{86A7F0AB-E1AB-27C9-6D78-67BD755D5EDF}"/>
              </a:ext>
            </a:extLst>
          </p:cNvPr>
          <p:cNvSpPr txBox="1"/>
          <p:nvPr/>
        </p:nvSpPr>
        <p:spPr>
          <a:xfrm>
            <a:off x="501727" y="5004022"/>
            <a:ext cx="4775700" cy="120032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Times"/>
                <a:cs typeface="Times"/>
              </a:rPr>
              <a:t>Keep in mind, that these are just snippets of my quotes, try to research as much as you can! It is better to have a ton of research than barely any at all.</a:t>
            </a:r>
          </a:p>
        </p:txBody>
      </p:sp>
    </p:spTree>
    <p:extLst>
      <p:ext uri="{BB962C8B-B14F-4D97-AF65-F5344CB8AC3E}">
        <p14:creationId xmlns:p14="http://schemas.microsoft.com/office/powerpoint/2010/main" val="41129556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Frame 23">
            <a:extLst>
              <a:ext uri="{FF2B5EF4-FFF2-40B4-BE49-F238E27FC236}">
                <a16:creationId xmlns:a16="http://schemas.microsoft.com/office/drawing/2014/main" id="{DD7EAFE6-2BB9-41FB-9CF4-588CFC708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6" name="Rectangle 25">
            <a:extLst>
              <a:ext uri="{FF2B5EF4-FFF2-40B4-BE49-F238E27FC236}">
                <a16:creationId xmlns:a16="http://schemas.microsoft.com/office/drawing/2014/main" id="{610334BF-0422-4A9A-BE46-AEB8C348BA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C98F2823-0279-49D8-928D-754B222533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4"/>
            <a:ext cx="12188952" cy="6858000"/>
          </a:xfrm>
          <a:prstGeom prst="rect">
            <a:avLst/>
          </a:prstGeom>
          <a:gradFill flip="none" rotWithShape="1">
            <a:gsLst>
              <a:gs pos="0">
                <a:schemeClr val="accent2">
                  <a:alpha val="60000"/>
                </a:schemeClr>
              </a:gs>
              <a:gs pos="100000">
                <a:schemeClr val="accent1">
                  <a:alpha val="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2E45E95-311C-41C7-A882-6E43F08068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3"/>
            <a:ext cx="12188952" cy="6858000"/>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B7299D5D-ECC5-41EB-B830-C3A35FB355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537516" y="0"/>
            <a:ext cx="6857999" cy="6857998"/>
          </a:xfrm>
          <a:prstGeom prst="ellipse">
            <a:avLst/>
          </a:prstGeom>
          <a:gradFill>
            <a:gsLst>
              <a:gs pos="0">
                <a:schemeClr val="accent1">
                  <a:lumMod val="20000"/>
                  <a:lumOff val="80000"/>
                  <a:alpha val="40000"/>
                </a:schemeClr>
              </a:gs>
              <a:gs pos="100000">
                <a:schemeClr val="accent1">
                  <a:alpha val="40000"/>
                </a:schemeClr>
              </a:gs>
            </a:gsLst>
            <a:lin ang="2700000" scaled="1"/>
          </a:gradFill>
          <a:ln>
            <a:noFill/>
          </a:ln>
          <a:effectLst>
            <a:softEdge rad="520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88C91735-5EFE-44D1-8CC6-FDF0D11B6F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3990" y="1194074"/>
            <a:ext cx="5589934" cy="5737916"/>
          </a:xfrm>
          <a:prstGeom prst="ellipse">
            <a:avLst/>
          </a:prstGeom>
          <a:gradFill>
            <a:gsLst>
              <a:gs pos="0">
                <a:schemeClr val="accent1">
                  <a:alpha val="40000"/>
                </a:schemeClr>
              </a:gs>
              <a:gs pos="100000">
                <a:schemeClr val="accent5">
                  <a:alpha val="20000"/>
                </a:schemeClr>
              </a:gs>
            </a:gsLst>
            <a:lin ang="2700000" scaled="1"/>
          </a:gradFill>
          <a:ln>
            <a:noFill/>
          </a:ln>
          <a:effectLst>
            <a:softEdge rad="952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C166291-7D3B-9778-426E-EFEF6460DBA3}"/>
              </a:ext>
            </a:extLst>
          </p:cNvPr>
          <p:cNvSpPr>
            <a:spLocks noGrp="1"/>
          </p:cNvSpPr>
          <p:nvPr>
            <p:ph type="title"/>
          </p:nvPr>
        </p:nvSpPr>
        <p:spPr>
          <a:xfrm>
            <a:off x="838201" y="1122363"/>
            <a:ext cx="4242472" cy="2387600"/>
          </a:xfrm>
        </p:spPr>
        <p:txBody>
          <a:bodyPr vert="horz" lIns="91440" tIns="45720" rIns="91440" bIns="45720" rtlCol="0" anchor="b">
            <a:normAutofit/>
          </a:bodyPr>
          <a:lstStyle/>
          <a:p>
            <a:r>
              <a:rPr lang="en-US" sz="5400">
                <a:solidFill>
                  <a:srgbClr val="FFFFFF"/>
                </a:solidFill>
              </a:rPr>
              <a:t>Video for quotes</a:t>
            </a:r>
          </a:p>
        </p:txBody>
      </p:sp>
      <p:sp>
        <p:nvSpPr>
          <p:cNvPr id="36" name="Oval 35">
            <a:extLst>
              <a:ext uri="{FF2B5EF4-FFF2-40B4-BE49-F238E27FC236}">
                <a16:creationId xmlns:a16="http://schemas.microsoft.com/office/drawing/2014/main" id="{D33F926C-2613-475D-AEE4-CD7D87D3BA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439622" y="194269"/>
            <a:ext cx="5760743" cy="5737917"/>
          </a:xfrm>
          <a:prstGeom prst="ellipse">
            <a:avLst/>
          </a:prstGeom>
          <a:gradFill>
            <a:gsLst>
              <a:gs pos="0">
                <a:schemeClr val="accent1">
                  <a:alpha val="20000"/>
                </a:schemeClr>
              </a:gs>
              <a:gs pos="100000">
                <a:schemeClr val="accent5">
                  <a:alpha val="40000"/>
                </a:schemeClr>
              </a:gs>
            </a:gsLst>
            <a:lin ang="2700000" scaled="1"/>
          </a:gradFill>
          <a:ln>
            <a:noFill/>
          </a:ln>
          <a:effectLst>
            <a:softEdge rad="1003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Online Media 2" title="Quotes Section Visualization">
            <a:hlinkClick r:id="" action="ppaction://media"/>
            <a:extLst>
              <a:ext uri="{FF2B5EF4-FFF2-40B4-BE49-F238E27FC236}">
                <a16:creationId xmlns:a16="http://schemas.microsoft.com/office/drawing/2014/main" id="{A8BDA77A-271C-FAA1-D4F9-624E015764B5}"/>
              </a:ext>
            </a:extLst>
          </p:cNvPr>
          <p:cNvPicPr>
            <a:picLocks noRot="1" noChangeAspect="1"/>
          </p:cNvPicPr>
          <p:nvPr>
            <a:videoFile r:link="rId1"/>
          </p:nvPr>
        </p:nvPicPr>
        <p:blipFill>
          <a:blip r:embed="rId3">
            <a:alphaModFix amt="80000"/>
          </a:blip>
          <a:stretch>
            <a:fillRect/>
          </a:stretch>
        </p:blipFill>
        <p:spPr>
          <a:xfrm>
            <a:off x="5450066" y="1086176"/>
            <a:ext cx="6261521" cy="4696140"/>
          </a:xfrm>
          <a:prstGeom prst="rect">
            <a:avLst/>
          </a:prstGeom>
        </p:spPr>
      </p:pic>
    </p:spTree>
    <p:extLst>
      <p:ext uri="{BB962C8B-B14F-4D97-AF65-F5344CB8AC3E}">
        <p14:creationId xmlns:p14="http://schemas.microsoft.com/office/powerpoint/2010/main" val="12531569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DD60F-7D2D-A324-FF4C-555FD2715CCD}"/>
              </a:ext>
            </a:extLst>
          </p:cNvPr>
          <p:cNvSpPr>
            <a:spLocks noGrp="1"/>
          </p:cNvSpPr>
          <p:nvPr>
            <p:ph type="title"/>
          </p:nvPr>
        </p:nvSpPr>
        <p:spPr>
          <a:xfrm>
            <a:off x="549676" y="636648"/>
            <a:ext cx="5544105" cy="1000049"/>
          </a:xfrm>
        </p:spPr>
        <p:txBody>
          <a:bodyPr>
            <a:normAutofit fontScale="90000"/>
          </a:bodyPr>
          <a:lstStyle/>
          <a:p>
            <a:r>
              <a:rPr lang="en-US">
                <a:cs typeface="Angsana New"/>
              </a:rPr>
              <a:t>Analysis Pages Section</a:t>
            </a:r>
            <a:endParaRPr lang="en-US"/>
          </a:p>
        </p:txBody>
      </p:sp>
      <p:sp>
        <p:nvSpPr>
          <p:cNvPr id="3" name="TextBox 2">
            <a:extLst>
              <a:ext uri="{FF2B5EF4-FFF2-40B4-BE49-F238E27FC236}">
                <a16:creationId xmlns:a16="http://schemas.microsoft.com/office/drawing/2014/main" id="{969489D9-00BD-557A-F0D2-64116CBA23CD}"/>
              </a:ext>
            </a:extLst>
          </p:cNvPr>
          <p:cNvSpPr txBox="1"/>
          <p:nvPr/>
        </p:nvSpPr>
        <p:spPr>
          <a:xfrm>
            <a:off x="4206537" y="448323"/>
            <a:ext cx="7581529"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Times"/>
                <a:cs typeface="Times"/>
              </a:rPr>
              <a:t>"Analysis Pages” will be used for exercises and can be used for writing analysis for all your quotes/research. Here, throughout the year you can input any analysis activities that you do throughout the year. That way, you can refer to these if you need help figuring out some analysis pieces for your paper. Below is an example of analysis I did during my year,  and also how I structured this section. The way in which you organize this section depends on how you will be structuring your paper, so do not think that this needs to look exactly like mine! The same goes for your "Evaluation Pages" section as well. Personally, I did not add a whole lot to that section, so I won't go into detail with that. But throughout the year, just put documents in there that deal with evaluation. Remember, this folder is meant to solely help you organize everything you do this year in A-level Global!</a:t>
            </a:r>
          </a:p>
        </p:txBody>
      </p:sp>
      <p:pic>
        <p:nvPicPr>
          <p:cNvPr id="4" name="Picture 4" descr="Graphical user interface, text, application, email&#10;&#10;Description automatically generated">
            <a:extLst>
              <a:ext uri="{FF2B5EF4-FFF2-40B4-BE49-F238E27FC236}">
                <a16:creationId xmlns:a16="http://schemas.microsoft.com/office/drawing/2014/main" id="{C78E610B-6515-BB4F-5B6F-4B2E65F944EE}"/>
              </a:ext>
            </a:extLst>
          </p:cNvPr>
          <p:cNvPicPr>
            <a:picLocks noChangeAspect="1"/>
          </p:cNvPicPr>
          <p:nvPr/>
        </p:nvPicPr>
        <p:blipFill>
          <a:blip r:embed="rId2"/>
          <a:stretch>
            <a:fillRect/>
          </a:stretch>
        </p:blipFill>
        <p:spPr>
          <a:xfrm>
            <a:off x="551895" y="1960246"/>
            <a:ext cx="6471821" cy="3825275"/>
          </a:xfrm>
          <a:prstGeom prst="rect">
            <a:avLst/>
          </a:prstGeom>
        </p:spPr>
      </p:pic>
      <p:pic>
        <p:nvPicPr>
          <p:cNvPr id="5" name="Picture 5" descr="Text&#10;&#10;Description automatically generated">
            <a:extLst>
              <a:ext uri="{FF2B5EF4-FFF2-40B4-BE49-F238E27FC236}">
                <a16:creationId xmlns:a16="http://schemas.microsoft.com/office/drawing/2014/main" id="{A29D2CF5-4D48-B041-C41E-3EE229FE6ABE}"/>
              </a:ext>
            </a:extLst>
          </p:cNvPr>
          <p:cNvPicPr>
            <a:picLocks noChangeAspect="1"/>
          </p:cNvPicPr>
          <p:nvPr/>
        </p:nvPicPr>
        <p:blipFill>
          <a:blip r:embed="rId3"/>
          <a:stretch>
            <a:fillRect/>
          </a:stretch>
        </p:blipFill>
        <p:spPr>
          <a:xfrm>
            <a:off x="7313721" y="1963056"/>
            <a:ext cx="4089646" cy="2303052"/>
          </a:xfrm>
          <a:prstGeom prst="rect">
            <a:avLst/>
          </a:prstGeom>
        </p:spPr>
      </p:pic>
      <p:sp>
        <p:nvSpPr>
          <p:cNvPr id="6" name="Arrow: Up 5">
            <a:extLst>
              <a:ext uri="{FF2B5EF4-FFF2-40B4-BE49-F238E27FC236}">
                <a16:creationId xmlns:a16="http://schemas.microsoft.com/office/drawing/2014/main" id="{1B2A8556-9676-5515-E26C-E1C656F42282}"/>
              </a:ext>
            </a:extLst>
          </p:cNvPr>
          <p:cNvSpPr/>
          <p:nvPr/>
        </p:nvSpPr>
        <p:spPr>
          <a:xfrm>
            <a:off x="9463473" y="4270981"/>
            <a:ext cx="251534" cy="3551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TextBox 6">
            <a:extLst>
              <a:ext uri="{FF2B5EF4-FFF2-40B4-BE49-F238E27FC236}">
                <a16:creationId xmlns:a16="http://schemas.microsoft.com/office/drawing/2014/main" id="{04B1A020-844D-E70B-60DA-F9F4D88E3C4E}"/>
              </a:ext>
            </a:extLst>
          </p:cNvPr>
          <p:cNvSpPr txBox="1"/>
          <p:nvPr/>
        </p:nvSpPr>
        <p:spPr>
          <a:xfrm>
            <a:off x="7298924" y="4628225"/>
            <a:ext cx="459271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latin typeface="Times"/>
                <a:cs typeface="Times"/>
              </a:rPr>
              <a:t>An example of a piece of analysis we worked with as a class (more specifically, a validation)</a:t>
            </a:r>
            <a:endParaRPr lang="en-US"/>
          </a:p>
        </p:txBody>
      </p:sp>
      <p:sp>
        <p:nvSpPr>
          <p:cNvPr id="10" name="Arrow: Bent 9">
            <a:extLst>
              <a:ext uri="{FF2B5EF4-FFF2-40B4-BE49-F238E27FC236}">
                <a16:creationId xmlns:a16="http://schemas.microsoft.com/office/drawing/2014/main" id="{62C1639C-211A-8295-CF6A-2D18B384F0F9}"/>
              </a:ext>
            </a:extLst>
          </p:cNvPr>
          <p:cNvSpPr/>
          <p:nvPr/>
        </p:nvSpPr>
        <p:spPr>
          <a:xfrm flipH="1">
            <a:off x="7091948" y="5085535"/>
            <a:ext cx="1457418" cy="540058"/>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11" name="TextBox 10">
            <a:extLst>
              <a:ext uri="{FF2B5EF4-FFF2-40B4-BE49-F238E27FC236}">
                <a16:creationId xmlns:a16="http://schemas.microsoft.com/office/drawing/2014/main" id="{2B5AB89B-66E8-9785-00F0-084F2E33768B}"/>
              </a:ext>
            </a:extLst>
          </p:cNvPr>
          <p:cNvSpPr txBox="1"/>
          <p:nvPr/>
        </p:nvSpPr>
        <p:spPr>
          <a:xfrm>
            <a:off x="7143565" y="5626963"/>
            <a:ext cx="464450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Times"/>
                <a:cs typeface="Times"/>
              </a:rPr>
              <a:t>What this section looked like completed for the year in my folder. Don’t be intimidated by each section by the way! It is way easier than you think</a:t>
            </a:r>
          </a:p>
        </p:txBody>
      </p:sp>
    </p:spTree>
    <p:extLst>
      <p:ext uri="{BB962C8B-B14F-4D97-AF65-F5344CB8AC3E}">
        <p14:creationId xmlns:p14="http://schemas.microsoft.com/office/powerpoint/2010/main" val="15446339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6E45848-BEDA-4F24-9C4E-DA21209582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4"/>
            <a:ext cx="12188952" cy="6858000"/>
          </a:xfrm>
          <a:prstGeom prst="rect">
            <a:avLst/>
          </a:prstGeom>
          <a:gradFill flip="none" rotWithShape="1">
            <a:gsLst>
              <a:gs pos="0">
                <a:schemeClr val="accent2">
                  <a:alpha val="60000"/>
                </a:schemeClr>
              </a:gs>
              <a:gs pos="100000">
                <a:schemeClr val="accent1">
                  <a:alpha val="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2BB8117-A903-442C-9223-A4FEB85C32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3"/>
            <a:ext cx="12188952" cy="6858000"/>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C59300B8-3117-43F8-9F8E-68DB9F002F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743200" y="0"/>
            <a:ext cx="6857999" cy="6857998"/>
          </a:xfrm>
          <a:prstGeom prst="ellipse">
            <a:avLst/>
          </a:prstGeom>
          <a:gradFill>
            <a:gsLst>
              <a:gs pos="0">
                <a:schemeClr val="accent1">
                  <a:lumMod val="20000"/>
                  <a:lumOff val="80000"/>
                  <a:alpha val="40000"/>
                </a:schemeClr>
              </a:gs>
              <a:gs pos="100000">
                <a:schemeClr val="accent1">
                  <a:alpha val="40000"/>
                </a:schemeClr>
              </a:gs>
            </a:gsLst>
            <a:lin ang="2700000" scaled="1"/>
          </a:gradFill>
          <a:ln>
            <a:noFill/>
          </a:ln>
          <a:effectLst>
            <a:softEdge rad="520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1AFAE680-42C1-4104-B74F-B0A8F1FB26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3990" y="1194074"/>
            <a:ext cx="5589934" cy="5737916"/>
          </a:xfrm>
          <a:prstGeom prst="ellipse">
            <a:avLst/>
          </a:prstGeom>
          <a:gradFill>
            <a:gsLst>
              <a:gs pos="0">
                <a:schemeClr val="accent1">
                  <a:alpha val="40000"/>
                </a:schemeClr>
              </a:gs>
              <a:gs pos="100000">
                <a:schemeClr val="accent5">
                  <a:alpha val="20000"/>
                </a:schemeClr>
              </a:gs>
            </a:gsLst>
            <a:lin ang="2700000" scaled="1"/>
          </a:gradFill>
          <a:ln>
            <a:noFill/>
          </a:ln>
          <a:effectLst>
            <a:softEdge rad="952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828A8BA9-B3FE-4C96-A0A1-72A0D2C855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439622" y="194269"/>
            <a:ext cx="5760743" cy="5737917"/>
          </a:xfrm>
          <a:prstGeom prst="ellipse">
            <a:avLst/>
          </a:prstGeom>
          <a:gradFill>
            <a:gsLst>
              <a:gs pos="0">
                <a:schemeClr val="accent1">
                  <a:alpha val="20000"/>
                </a:schemeClr>
              </a:gs>
              <a:gs pos="100000">
                <a:schemeClr val="accent5">
                  <a:alpha val="40000"/>
                </a:schemeClr>
              </a:gs>
            </a:gsLst>
            <a:lin ang="2700000" scaled="1"/>
          </a:gradFill>
          <a:ln>
            <a:noFill/>
          </a:ln>
          <a:effectLst>
            <a:softEdge rad="1003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ame 23">
            <a:extLst>
              <a:ext uri="{FF2B5EF4-FFF2-40B4-BE49-F238E27FC236}">
                <a16:creationId xmlns:a16="http://schemas.microsoft.com/office/drawing/2014/main" id="{19F9CD66-32FC-448F-B4C5-67D17508A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frame">
            <a:avLst>
              <a:gd name="adj1" fmla="val 716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B6622E-72EC-364E-AE98-797DC3D3D5C5}"/>
              </a:ext>
            </a:extLst>
          </p:cNvPr>
          <p:cNvSpPr>
            <a:spLocks noGrp="1"/>
          </p:cNvSpPr>
          <p:nvPr>
            <p:ph type="title"/>
          </p:nvPr>
        </p:nvSpPr>
        <p:spPr>
          <a:xfrm>
            <a:off x="838201" y="857251"/>
            <a:ext cx="6576518" cy="2076450"/>
          </a:xfrm>
        </p:spPr>
        <p:txBody>
          <a:bodyPr anchor="b">
            <a:normAutofit/>
          </a:bodyPr>
          <a:lstStyle/>
          <a:p>
            <a:r>
              <a:rPr lang="en-US" sz="4400">
                <a:solidFill>
                  <a:srgbClr val="FFFFFF"/>
                </a:solidFill>
                <a:cs typeface="Angsana New"/>
              </a:rPr>
              <a:t>Theory and Argument Section</a:t>
            </a:r>
            <a:endParaRPr lang="en-US" sz="4400">
              <a:solidFill>
                <a:srgbClr val="FFFFFF"/>
              </a:solidFill>
            </a:endParaRPr>
          </a:p>
        </p:txBody>
      </p:sp>
      <p:sp>
        <p:nvSpPr>
          <p:cNvPr id="9" name="Content Placeholder 8">
            <a:extLst>
              <a:ext uri="{FF2B5EF4-FFF2-40B4-BE49-F238E27FC236}">
                <a16:creationId xmlns:a16="http://schemas.microsoft.com/office/drawing/2014/main" id="{5A9B33E1-C4C0-A8B8-BA25-9E40A460E245}"/>
              </a:ext>
            </a:extLst>
          </p:cNvPr>
          <p:cNvSpPr>
            <a:spLocks noGrp="1"/>
          </p:cNvSpPr>
          <p:nvPr>
            <p:ph idx="1"/>
          </p:nvPr>
        </p:nvSpPr>
        <p:spPr>
          <a:xfrm>
            <a:off x="675443" y="3190875"/>
            <a:ext cx="5170888" cy="3059865"/>
          </a:xfrm>
        </p:spPr>
        <p:txBody>
          <a:bodyPr vert="horz" lIns="91440" tIns="45720" rIns="91440" bIns="45720" rtlCol="0" anchor="t">
            <a:normAutofit fontScale="85000" lnSpcReduction="10000"/>
          </a:bodyPr>
          <a:lstStyle/>
          <a:p>
            <a:r>
              <a:rPr lang="en-US" sz="1800" dirty="0">
                <a:latin typeface="Times"/>
                <a:ea typeface="+mn-lt"/>
                <a:cs typeface="+mn-lt"/>
              </a:rPr>
              <a:t>“Theory/Arguments” is where you can write potential debates relevant to your topic(s) and develop methodologies that could be relevant to your paper. In this section, I mainly included who my lead authorities were in here as well as some tips for your mini conclusions. (if you are reading this presentation in the beginning of the year, trust me you will know what I am talking about in a matter of weeks or months lol.) This page wasn't a big factor in my research folder, but still helpful in organizing my overall product of paper 4! Here are some tips for your mini conclusions I put in my research folder, as well as a sneak peak of what the lead authorities doc looks like. </a:t>
            </a:r>
            <a:endParaRPr lang="en-US" sz="1800" dirty="0">
              <a:solidFill>
                <a:srgbClr val="FFFFFF"/>
              </a:solidFill>
              <a:latin typeface="Times"/>
            </a:endParaRPr>
          </a:p>
        </p:txBody>
      </p:sp>
      <p:pic>
        <p:nvPicPr>
          <p:cNvPr id="4" name="Picture 4" descr="Text&#10;&#10;Description automatically generated">
            <a:extLst>
              <a:ext uri="{FF2B5EF4-FFF2-40B4-BE49-F238E27FC236}">
                <a16:creationId xmlns:a16="http://schemas.microsoft.com/office/drawing/2014/main" id="{252D52E8-A10D-D9FE-58BF-487FE411987A}"/>
              </a:ext>
            </a:extLst>
          </p:cNvPr>
          <p:cNvPicPr>
            <a:picLocks noChangeAspect="1"/>
          </p:cNvPicPr>
          <p:nvPr/>
        </p:nvPicPr>
        <p:blipFill>
          <a:blip r:embed="rId2">
            <a:alphaModFix amt="80000"/>
          </a:blip>
          <a:stretch>
            <a:fillRect/>
          </a:stretch>
        </p:blipFill>
        <p:spPr>
          <a:xfrm>
            <a:off x="7164712" y="485314"/>
            <a:ext cx="4551592" cy="3648671"/>
          </a:xfrm>
          <a:prstGeom prst="rect">
            <a:avLst/>
          </a:prstGeom>
        </p:spPr>
      </p:pic>
      <p:pic>
        <p:nvPicPr>
          <p:cNvPr id="5" name="Picture 5" descr="Graphical user interface, text, application&#10;&#10;Description automatically generated">
            <a:extLst>
              <a:ext uri="{FF2B5EF4-FFF2-40B4-BE49-F238E27FC236}">
                <a16:creationId xmlns:a16="http://schemas.microsoft.com/office/drawing/2014/main" id="{41625045-C70F-1AB5-C0BB-64CF4F90FD34}"/>
              </a:ext>
            </a:extLst>
          </p:cNvPr>
          <p:cNvPicPr>
            <a:picLocks noChangeAspect="1"/>
          </p:cNvPicPr>
          <p:nvPr/>
        </p:nvPicPr>
        <p:blipFill>
          <a:blip r:embed="rId3">
            <a:alphaModFix amt="80000"/>
          </a:blip>
          <a:stretch>
            <a:fillRect/>
          </a:stretch>
        </p:blipFill>
        <p:spPr>
          <a:xfrm>
            <a:off x="5846761" y="4135882"/>
            <a:ext cx="5869542" cy="2223412"/>
          </a:xfrm>
          <a:prstGeom prst="rect">
            <a:avLst/>
          </a:prstGeom>
        </p:spPr>
      </p:pic>
    </p:spTree>
    <p:extLst>
      <p:ext uri="{BB962C8B-B14F-4D97-AF65-F5344CB8AC3E}">
        <p14:creationId xmlns:p14="http://schemas.microsoft.com/office/powerpoint/2010/main" val="12968005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ame 10">
            <a:extLst>
              <a:ext uri="{FF2B5EF4-FFF2-40B4-BE49-F238E27FC236}">
                <a16:creationId xmlns:a16="http://schemas.microsoft.com/office/drawing/2014/main" id="{61DF3E2F-0A88-4C55-8678-0764BF7339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2D83-431F-94E8-5B80-E1120FDAF804}"/>
              </a:ext>
            </a:extLst>
          </p:cNvPr>
          <p:cNvSpPr>
            <a:spLocks noGrp="1"/>
          </p:cNvSpPr>
          <p:nvPr>
            <p:ph type="title"/>
          </p:nvPr>
        </p:nvSpPr>
        <p:spPr>
          <a:xfrm>
            <a:off x="838201" y="609600"/>
            <a:ext cx="3200400" cy="5567363"/>
          </a:xfrm>
        </p:spPr>
        <p:txBody>
          <a:bodyPr anchor="ctr">
            <a:normAutofit/>
          </a:bodyPr>
          <a:lstStyle/>
          <a:p>
            <a:r>
              <a:rPr lang="en-US" sz="4400">
                <a:gradFill flip="none" rotWithShape="1">
                  <a:gsLst>
                    <a:gs pos="0">
                      <a:schemeClr val="accent5">
                        <a:alpha val="70000"/>
                      </a:schemeClr>
                    </a:gs>
                    <a:gs pos="100000">
                      <a:schemeClr val="accent1">
                        <a:alpha val="70000"/>
                      </a:schemeClr>
                    </a:gs>
                  </a:gsLst>
                  <a:lin ang="0" scaled="1"/>
                  <a:tileRect/>
                </a:gradFill>
                <a:cs typeface="Angsana New"/>
              </a:rPr>
              <a:t>Emerging Themes Section</a:t>
            </a:r>
            <a:endParaRPr lang="en-US" sz="4400">
              <a:gradFill flip="none" rotWithShape="1">
                <a:gsLst>
                  <a:gs pos="0">
                    <a:schemeClr val="accent5">
                      <a:alpha val="70000"/>
                    </a:schemeClr>
                  </a:gs>
                  <a:gs pos="100000">
                    <a:schemeClr val="accent1">
                      <a:alpha val="70000"/>
                    </a:schemeClr>
                  </a:gs>
                </a:gsLst>
                <a:lin ang="0" scaled="1"/>
                <a:tileRect/>
              </a:gradFill>
            </a:endParaRPr>
          </a:p>
        </p:txBody>
      </p:sp>
      <p:graphicFrame>
        <p:nvGraphicFramePr>
          <p:cNvPr id="5" name="Content Placeholder 2">
            <a:extLst>
              <a:ext uri="{FF2B5EF4-FFF2-40B4-BE49-F238E27FC236}">
                <a16:creationId xmlns:a16="http://schemas.microsoft.com/office/drawing/2014/main" id="{867EDABA-AD69-7AA4-C3C9-1848D30C4415}"/>
              </a:ext>
            </a:extLst>
          </p:cNvPr>
          <p:cNvGraphicFramePr>
            <a:graphicFrameLocks noGrp="1"/>
          </p:cNvGraphicFramePr>
          <p:nvPr>
            <p:ph idx="1"/>
            <p:extLst>
              <p:ext uri="{D42A27DB-BD31-4B8C-83A1-F6EECF244321}">
                <p14:modId xmlns:p14="http://schemas.microsoft.com/office/powerpoint/2010/main" val="1201570796"/>
              </p:ext>
            </p:extLst>
          </p:nvPr>
        </p:nvGraphicFramePr>
        <p:xfrm>
          <a:off x="4293704" y="609600"/>
          <a:ext cx="7060095" cy="55673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964330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ame 8">
            <a:extLst>
              <a:ext uri="{FF2B5EF4-FFF2-40B4-BE49-F238E27FC236}">
                <a16:creationId xmlns:a16="http://schemas.microsoft.com/office/drawing/2014/main" id="{DD7EAFE6-2BB9-41FB-9CF4-588CFC708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8C37C960-91F5-4F61-B2CD-8A03792072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1884203-7A1F-4059-B697-23D53FA8A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5C31099-1BBD-40CE-BC60-FCE5074194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gradFill flip="none" rotWithShape="1">
            <a:gsLst>
              <a:gs pos="0">
                <a:schemeClr val="accent2">
                  <a:alpha val="60000"/>
                </a:schemeClr>
              </a:gs>
              <a:gs pos="100000">
                <a:schemeClr val="accent1">
                  <a:alpha val="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Freeform: Shape 16">
            <a:extLst>
              <a:ext uri="{FF2B5EF4-FFF2-40B4-BE49-F238E27FC236}">
                <a16:creationId xmlns:a16="http://schemas.microsoft.com/office/drawing/2014/main" id="{AE12D6A8-795F-441C-B70F-F3E0D262FC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909" y="1"/>
            <a:ext cx="5770017" cy="2411171"/>
          </a:xfrm>
          <a:custGeom>
            <a:avLst/>
            <a:gdLst>
              <a:gd name="connsiteX0" fmla="*/ 0 w 5770017"/>
              <a:gd name="connsiteY0" fmla="*/ 0 h 2411171"/>
              <a:gd name="connsiteX1" fmla="*/ 5770017 w 5770017"/>
              <a:gd name="connsiteY1" fmla="*/ 0 h 2411171"/>
              <a:gd name="connsiteX2" fmla="*/ 5715824 w 5770017"/>
              <a:gd name="connsiteY2" fmla="*/ 124746 h 2411171"/>
              <a:gd name="connsiteX3" fmla="*/ 4925072 w 5770017"/>
              <a:gd name="connsiteY3" fmla="*/ 1254414 h 2411171"/>
              <a:gd name="connsiteX4" fmla="*/ 125602 w 5770017"/>
              <a:gd name="connsiteY4" fmla="*/ 1864423 h 2411171"/>
              <a:gd name="connsiteX5" fmla="*/ 0 w 5770017"/>
              <a:gd name="connsiteY5" fmla="*/ 1785927 h 2411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70017" h="2411171">
                <a:moveTo>
                  <a:pt x="0" y="0"/>
                </a:moveTo>
                <a:lnTo>
                  <a:pt x="5770017" y="0"/>
                </a:lnTo>
                <a:lnTo>
                  <a:pt x="5715824" y="124746"/>
                </a:lnTo>
                <a:cubicBezTo>
                  <a:pt x="5526044" y="533784"/>
                  <a:pt x="5262460" y="917027"/>
                  <a:pt x="4925072" y="1254414"/>
                </a:cubicBezTo>
                <a:cubicBezTo>
                  <a:pt x="3623720" y="2555767"/>
                  <a:pt x="1640148" y="2759102"/>
                  <a:pt x="125602" y="1864423"/>
                </a:cubicBezTo>
                <a:lnTo>
                  <a:pt x="0" y="1785927"/>
                </a:lnTo>
                <a:close/>
              </a:path>
            </a:pathLst>
          </a:custGeom>
          <a:gradFill>
            <a:gsLst>
              <a:gs pos="0">
                <a:schemeClr val="accent2">
                  <a:alpha val="20000"/>
                </a:schemeClr>
              </a:gs>
              <a:gs pos="100000">
                <a:schemeClr val="accent1">
                  <a:alpha val="20000"/>
                </a:schemeClr>
              </a:gs>
            </a:gsLst>
            <a:lin ang="2700000" scaled="1"/>
          </a:gradFill>
          <a:ln>
            <a:noFill/>
          </a:ln>
          <a:effectLst>
            <a:softEdge rad="520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ame 18">
            <a:extLst>
              <a:ext uri="{FF2B5EF4-FFF2-40B4-BE49-F238E27FC236}">
                <a16:creationId xmlns:a16="http://schemas.microsoft.com/office/drawing/2014/main" id="{77E975BE-D56B-41D7-A042-1DB14B6EBF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frame">
            <a:avLst>
              <a:gd name="adj1" fmla="val 716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50B327DA-4B1F-B99E-996A-38A5156BCB09}"/>
              </a:ext>
            </a:extLst>
          </p:cNvPr>
          <p:cNvSpPr>
            <a:spLocks noGrp="1"/>
          </p:cNvSpPr>
          <p:nvPr>
            <p:ph type="title"/>
          </p:nvPr>
        </p:nvSpPr>
        <p:spPr>
          <a:xfrm>
            <a:off x="838200" y="1122363"/>
            <a:ext cx="5322618" cy="2387600"/>
          </a:xfrm>
        </p:spPr>
        <p:txBody>
          <a:bodyPr vert="horz" lIns="91440" tIns="45720" rIns="91440" bIns="45720" rtlCol="0" anchor="b">
            <a:normAutofit/>
          </a:bodyPr>
          <a:lstStyle/>
          <a:p>
            <a:r>
              <a:rPr lang="en-US" sz="3000" dirty="0">
                <a:solidFill>
                  <a:srgbClr val="FFFFFF"/>
                </a:solidFill>
                <a:cs typeface="Angsana New"/>
              </a:rPr>
              <a:t>Based off what I said on the last slide, I simply just put agree/oppose </a:t>
            </a:r>
            <a:r>
              <a:rPr lang="en-US" sz="3000">
                <a:solidFill>
                  <a:srgbClr val="FFFFFF"/>
                </a:solidFill>
                <a:cs typeface="Angsana New"/>
              </a:rPr>
              <a:t>sides</a:t>
            </a:r>
            <a:r>
              <a:rPr lang="en-US" sz="3000" dirty="0">
                <a:solidFill>
                  <a:srgbClr val="FFFFFF"/>
                </a:solidFill>
                <a:cs typeface="Angsana New"/>
              </a:rPr>
              <a:t> of my </a:t>
            </a:r>
            <a:r>
              <a:rPr lang="en-US" sz="3000">
                <a:solidFill>
                  <a:srgbClr val="FFFFFF"/>
                </a:solidFill>
                <a:cs typeface="Angsana New"/>
              </a:rPr>
              <a:t>argument on different pages.  </a:t>
            </a:r>
          </a:p>
        </p:txBody>
      </p:sp>
      <p:pic>
        <p:nvPicPr>
          <p:cNvPr id="4" name="Picture 4" descr="Graphical user interface, text, application&#10;&#10;Description automatically generated">
            <a:extLst>
              <a:ext uri="{FF2B5EF4-FFF2-40B4-BE49-F238E27FC236}">
                <a16:creationId xmlns:a16="http://schemas.microsoft.com/office/drawing/2014/main" id="{D9EAE470-0531-A10A-437D-86007CF45EFB}"/>
              </a:ext>
            </a:extLst>
          </p:cNvPr>
          <p:cNvPicPr>
            <a:picLocks noChangeAspect="1"/>
          </p:cNvPicPr>
          <p:nvPr/>
        </p:nvPicPr>
        <p:blipFill rotWithShape="1">
          <a:blip r:embed="rId2">
            <a:alphaModFix amt="90000"/>
          </a:blip>
          <a:srcRect l="-98" t="15481" r="20261" b="11402"/>
          <a:stretch/>
        </p:blipFill>
        <p:spPr>
          <a:xfrm>
            <a:off x="6900192" y="572107"/>
            <a:ext cx="4549781" cy="2850087"/>
          </a:xfrm>
          <a:prstGeom prst="rect">
            <a:avLst/>
          </a:prstGeom>
        </p:spPr>
      </p:pic>
      <p:pic>
        <p:nvPicPr>
          <p:cNvPr id="3" name="Picture 3" descr="Graphical user interface, text, application&#10;&#10;Description automatically generated">
            <a:extLst>
              <a:ext uri="{FF2B5EF4-FFF2-40B4-BE49-F238E27FC236}">
                <a16:creationId xmlns:a16="http://schemas.microsoft.com/office/drawing/2014/main" id="{B7171A6C-3BE1-288E-CBF0-4B417004DB31}"/>
              </a:ext>
            </a:extLst>
          </p:cNvPr>
          <p:cNvPicPr>
            <a:picLocks noChangeAspect="1"/>
          </p:cNvPicPr>
          <p:nvPr/>
        </p:nvPicPr>
        <p:blipFill rotWithShape="1">
          <a:blip r:embed="rId3">
            <a:alphaModFix amt="90000"/>
          </a:blip>
          <a:srcRect l="480" t="15739" r="20743" b="10173"/>
          <a:stretch/>
        </p:blipFill>
        <p:spPr>
          <a:xfrm>
            <a:off x="6900193" y="3509787"/>
            <a:ext cx="4557179" cy="2850087"/>
          </a:xfrm>
          <a:prstGeom prst="rect">
            <a:avLst/>
          </a:prstGeom>
        </p:spPr>
      </p:pic>
      <p:sp>
        <p:nvSpPr>
          <p:cNvPr id="5" name="TextBox 4">
            <a:extLst>
              <a:ext uri="{FF2B5EF4-FFF2-40B4-BE49-F238E27FC236}">
                <a16:creationId xmlns:a16="http://schemas.microsoft.com/office/drawing/2014/main" id="{994372F6-8238-5EAA-F25A-A6A7CAA7586E}"/>
              </a:ext>
            </a:extLst>
          </p:cNvPr>
          <p:cNvSpPr txBox="1"/>
          <p:nvPr/>
        </p:nvSpPr>
        <p:spPr>
          <a:xfrm>
            <a:off x="840419" y="3762652"/>
            <a:ext cx="5732014"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bg1"/>
                </a:solidFill>
                <a:latin typeface="Times"/>
                <a:cs typeface="Times"/>
              </a:rPr>
              <a:t>Don't feel like you have to include a bunch of information in each section. As long as you have SOMETHING, it will be okay. This is all I put in this section. </a:t>
            </a:r>
          </a:p>
        </p:txBody>
      </p:sp>
    </p:spTree>
    <p:extLst>
      <p:ext uri="{BB962C8B-B14F-4D97-AF65-F5344CB8AC3E}">
        <p14:creationId xmlns:p14="http://schemas.microsoft.com/office/powerpoint/2010/main" val="38225531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ame 10">
            <a:extLst>
              <a:ext uri="{FF2B5EF4-FFF2-40B4-BE49-F238E27FC236}">
                <a16:creationId xmlns:a16="http://schemas.microsoft.com/office/drawing/2014/main" id="{19F9CD66-32FC-448F-B4C5-67D17508A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A01843-C026-82C7-5B0C-E9FE6D730C64}"/>
              </a:ext>
            </a:extLst>
          </p:cNvPr>
          <p:cNvSpPr>
            <a:spLocks noGrp="1"/>
          </p:cNvSpPr>
          <p:nvPr>
            <p:ph type="title"/>
          </p:nvPr>
        </p:nvSpPr>
        <p:spPr>
          <a:xfrm>
            <a:off x="838199" y="857251"/>
            <a:ext cx="4581525" cy="2076450"/>
          </a:xfrm>
        </p:spPr>
        <p:txBody>
          <a:bodyPr anchor="b">
            <a:normAutofit/>
          </a:bodyPr>
          <a:lstStyle/>
          <a:p>
            <a:r>
              <a:rPr lang="en-US" sz="4400">
                <a:gradFill flip="none" rotWithShape="1">
                  <a:gsLst>
                    <a:gs pos="0">
                      <a:schemeClr val="accent5">
                        <a:alpha val="70000"/>
                      </a:schemeClr>
                    </a:gs>
                    <a:gs pos="100000">
                      <a:schemeClr val="accent1">
                        <a:alpha val="70000"/>
                      </a:schemeClr>
                    </a:gs>
                  </a:gsLst>
                  <a:lin ang="0" scaled="1"/>
                  <a:tileRect/>
                </a:gradFill>
                <a:cs typeface="Angsana New"/>
              </a:rPr>
              <a:t>Now, let's discuss the calendar.</a:t>
            </a:r>
            <a:endParaRPr lang="en-US" sz="4400">
              <a:gradFill flip="none" rotWithShape="1">
                <a:gsLst>
                  <a:gs pos="0">
                    <a:schemeClr val="accent5">
                      <a:alpha val="70000"/>
                    </a:schemeClr>
                  </a:gs>
                  <a:gs pos="100000">
                    <a:schemeClr val="accent1">
                      <a:alpha val="70000"/>
                    </a:schemeClr>
                  </a:gs>
                </a:gsLst>
                <a:lin ang="0" scaled="1"/>
                <a:tileRect/>
              </a:gradFill>
            </a:endParaRPr>
          </a:p>
        </p:txBody>
      </p:sp>
      <p:sp>
        <p:nvSpPr>
          <p:cNvPr id="3" name="Content Placeholder 2">
            <a:extLst>
              <a:ext uri="{FF2B5EF4-FFF2-40B4-BE49-F238E27FC236}">
                <a16:creationId xmlns:a16="http://schemas.microsoft.com/office/drawing/2014/main" id="{CF43D4CE-9FD6-0FFA-3564-AAB895601BBF}"/>
              </a:ext>
            </a:extLst>
          </p:cNvPr>
          <p:cNvSpPr>
            <a:spLocks noGrp="1"/>
          </p:cNvSpPr>
          <p:nvPr>
            <p:ph idx="1"/>
          </p:nvPr>
        </p:nvSpPr>
        <p:spPr>
          <a:xfrm>
            <a:off x="594063" y="3065108"/>
            <a:ext cx="5498885" cy="2986087"/>
          </a:xfrm>
        </p:spPr>
        <p:txBody>
          <a:bodyPr vert="horz" lIns="91440" tIns="45720" rIns="91440" bIns="45720" rtlCol="0" anchor="t">
            <a:noAutofit/>
          </a:bodyPr>
          <a:lstStyle/>
          <a:p>
            <a:pPr>
              <a:lnSpc>
                <a:spcPct val="100000"/>
              </a:lnSpc>
            </a:pPr>
            <a:r>
              <a:rPr lang="en-US" sz="2000" dirty="0">
                <a:solidFill>
                  <a:schemeClr val="tx2">
                    <a:alpha val="60000"/>
                  </a:schemeClr>
                </a:solidFill>
                <a:latin typeface="Times"/>
                <a:cs typeface="Times"/>
              </a:rPr>
              <a:t>This is one of the most important sections in your folder, because it is to keep track of everything that you will be doing presently and in the future! Please don't forget to put your calendar into your research folder. This will be handy because you can look ahead at due dates and such and prepare yourself for what is to come.  </a:t>
            </a:r>
          </a:p>
        </p:txBody>
      </p:sp>
      <p:pic>
        <p:nvPicPr>
          <p:cNvPr id="4" name="Picture 4" descr="Diagram&#10;&#10;Description automatically generated">
            <a:extLst>
              <a:ext uri="{FF2B5EF4-FFF2-40B4-BE49-F238E27FC236}">
                <a16:creationId xmlns:a16="http://schemas.microsoft.com/office/drawing/2014/main" id="{D042B913-EFBB-5CFF-3AD9-CADCD3B514E6}"/>
              </a:ext>
            </a:extLst>
          </p:cNvPr>
          <p:cNvPicPr>
            <a:picLocks noChangeAspect="1"/>
          </p:cNvPicPr>
          <p:nvPr/>
        </p:nvPicPr>
        <p:blipFill>
          <a:blip r:embed="rId2">
            <a:alphaModFix amt="90000"/>
          </a:blip>
          <a:stretch>
            <a:fillRect/>
          </a:stretch>
        </p:blipFill>
        <p:spPr>
          <a:xfrm>
            <a:off x="6330893" y="936990"/>
            <a:ext cx="5022907" cy="4956231"/>
          </a:xfrm>
          <a:prstGeom prst="rect">
            <a:avLst/>
          </a:prstGeom>
        </p:spPr>
      </p:pic>
    </p:spTree>
    <p:extLst>
      <p:ext uri="{BB962C8B-B14F-4D97-AF65-F5344CB8AC3E}">
        <p14:creationId xmlns:p14="http://schemas.microsoft.com/office/powerpoint/2010/main" val="8912207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6E45848-BEDA-4F24-9C4E-DA21209582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4"/>
            <a:ext cx="12188952" cy="6858000"/>
          </a:xfrm>
          <a:prstGeom prst="rect">
            <a:avLst/>
          </a:prstGeom>
          <a:gradFill flip="none" rotWithShape="1">
            <a:gsLst>
              <a:gs pos="0">
                <a:schemeClr val="accent2">
                  <a:alpha val="60000"/>
                </a:schemeClr>
              </a:gs>
              <a:gs pos="100000">
                <a:schemeClr val="accent1">
                  <a:alpha val="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B2BB8117-A903-442C-9223-A4FEB85C32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3"/>
            <a:ext cx="12188952" cy="6858000"/>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C59300B8-3117-43F8-9F8E-68DB9F002F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743200" y="0"/>
            <a:ext cx="6857999" cy="6857998"/>
          </a:xfrm>
          <a:prstGeom prst="ellipse">
            <a:avLst/>
          </a:prstGeom>
          <a:gradFill>
            <a:gsLst>
              <a:gs pos="0">
                <a:schemeClr val="accent1">
                  <a:lumMod val="20000"/>
                  <a:lumOff val="80000"/>
                  <a:alpha val="40000"/>
                </a:schemeClr>
              </a:gs>
              <a:gs pos="100000">
                <a:schemeClr val="accent1">
                  <a:alpha val="40000"/>
                </a:schemeClr>
              </a:gs>
            </a:gsLst>
            <a:lin ang="2700000" scaled="1"/>
          </a:gradFill>
          <a:ln>
            <a:noFill/>
          </a:ln>
          <a:effectLst>
            <a:softEdge rad="520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1AFAE680-42C1-4104-B74F-B0A8F1FB26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3990" y="1194074"/>
            <a:ext cx="5589934" cy="5737916"/>
          </a:xfrm>
          <a:prstGeom prst="ellipse">
            <a:avLst/>
          </a:prstGeom>
          <a:gradFill>
            <a:gsLst>
              <a:gs pos="0">
                <a:schemeClr val="accent1">
                  <a:alpha val="40000"/>
                </a:schemeClr>
              </a:gs>
              <a:gs pos="100000">
                <a:schemeClr val="accent5">
                  <a:alpha val="20000"/>
                </a:schemeClr>
              </a:gs>
            </a:gsLst>
            <a:lin ang="2700000" scaled="1"/>
          </a:gradFill>
          <a:ln>
            <a:noFill/>
          </a:ln>
          <a:effectLst>
            <a:softEdge rad="952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828A8BA9-B3FE-4C96-A0A1-72A0D2C855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439622" y="194269"/>
            <a:ext cx="5760743" cy="5737917"/>
          </a:xfrm>
          <a:prstGeom prst="ellipse">
            <a:avLst/>
          </a:prstGeom>
          <a:gradFill>
            <a:gsLst>
              <a:gs pos="0">
                <a:schemeClr val="accent1">
                  <a:alpha val="20000"/>
                </a:schemeClr>
              </a:gs>
              <a:gs pos="100000">
                <a:schemeClr val="accent5">
                  <a:alpha val="40000"/>
                </a:schemeClr>
              </a:gs>
            </a:gsLst>
            <a:lin ang="2700000" scaled="1"/>
          </a:gradFill>
          <a:ln>
            <a:noFill/>
          </a:ln>
          <a:effectLst>
            <a:softEdge rad="1003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Frame 37">
            <a:extLst>
              <a:ext uri="{FF2B5EF4-FFF2-40B4-BE49-F238E27FC236}">
                <a16:creationId xmlns:a16="http://schemas.microsoft.com/office/drawing/2014/main" id="{19F9CD66-32FC-448F-B4C5-67D17508A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frame">
            <a:avLst>
              <a:gd name="adj1" fmla="val 716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88B3C7-2425-203A-D478-1585F8ACE724}"/>
              </a:ext>
            </a:extLst>
          </p:cNvPr>
          <p:cNvSpPr>
            <a:spLocks noGrp="1"/>
          </p:cNvSpPr>
          <p:nvPr>
            <p:ph type="title"/>
          </p:nvPr>
        </p:nvSpPr>
        <p:spPr>
          <a:xfrm>
            <a:off x="838201" y="857251"/>
            <a:ext cx="5428375" cy="2076450"/>
          </a:xfrm>
        </p:spPr>
        <p:txBody>
          <a:bodyPr anchor="b">
            <a:normAutofit/>
          </a:bodyPr>
          <a:lstStyle/>
          <a:p>
            <a:r>
              <a:rPr lang="en-US" sz="4400">
                <a:solidFill>
                  <a:srgbClr val="FFFFFF"/>
                </a:solidFill>
                <a:cs typeface="Angsana New"/>
              </a:rPr>
              <a:t>Here is how I set up my calendar...</a:t>
            </a:r>
            <a:endParaRPr lang="en-US" sz="4400">
              <a:solidFill>
                <a:srgbClr val="FFFFFF"/>
              </a:solidFill>
            </a:endParaRPr>
          </a:p>
        </p:txBody>
      </p:sp>
      <p:sp>
        <p:nvSpPr>
          <p:cNvPr id="3" name="Content Placeholder 2">
            <a:extLst>
              <a:ext uri="{FF2B5EF4-FFF2-40B4-BE49-F238E27FC236}">
                <a16:creationId xmlns:a16="http://schemas.microsoft.com/office/drawing/2014/main" id="{D3B2CBAB-2E88-49A3-286C-119564726383}"/>
              </a:ext>
            </a:extLst>
          </p:cNvPr>
          <p:cNvSpPr>
            <a:spLocks noGrp="1"/>
          </p:cNvSpPr>
          <p:nvPr>
            <p:ph idx="1"/>
          </p:nvPr>
        </p:nvSpPr>
        <p:spPr>
          <a:xfrm>
            <a:off x="653249" y="3005923"/>
            <a:ext cx="5946239" cy="2986087"/>
          </a:xfrm>
        </p:spPr>
        <p:txBody>
          <a:bodyPr vert="horz" lIns="91440" tIns="45720" rIns="91440" bIns="45720" rtlCol="0" anchor="t">
            <a:noAutofit/>
          </a:bodyPr>
          <a:lstStyle/>
          <a:p>
            <a:pPr>
              <a:lnSpc>
                <a:spcPct val="100000"/>
              </a:lnSpc>
            </a:pPr>
            <a:r>
              <a:rPr lang="en-US" sz="1400" dirty="0">
                <a:solidFill>
                  <a:srgbClr val="FFFFFF"/>
                </a:solidFill>
                <a:latin typeface="Times"/>
                <a:cs typeface="Times"/>
              </a:rPr>
              <a:t>Find Dr. C's A-level Global Perspectives Calendar (either on Blackboard or her website).</a:t>
            </a:r>
          </a:p>
          <a:p>
            <a:pPr>
              <a:lnSpc>
                <a:spcPct val="100000"/>
              </a:lnSpc>
              <a:buClr>
                <a:srgbClr val="E4DEF6"/>
              </a:buClr>
            </a:pPr>
            <a:r>
              <a:rPr lang="en-US" sz="1400" dirty="0">
                <a:solidFill>
                  <a:srgbClr val="FFFFFF"/>
                </a:solidFill>
                <a:latin typeface="Times"/>
                <a:cs typeface="Times"/>
              </a:rPr>
              <a:t>You will see the calendar pop up, and in the corner of the page you will see a tab that says "Agenda" </a:t>
            </a:r>
          </a:p>
          <a:p>
            <a:pPr>
              <a:lnSpc>
                <a:spcPct val="100000"/>
              </a:lnSpc>
              <a:buClr>
                <a:srgbClr val="E4DEF6"/>
              </a:buClr>
            </a:pPr>
            <a:r>
              <a:rPr lang="en-US" sz="1400" dirty="0">
                <a:solidFill>
                  <a:srgbClr val="FFFFFF"/>
                </a:solidFill>
                <a:latin typeface="Times"/>
                <a:cs typeface="Times"/>
              </a:rPr>
              <a:t>Copy everything that is there on that page and paste it into your research folder in the "Calendar Section" </a:t>
            </a:r>
          </a:p>
          <a:p>
            <a:pPr>
              <a:lnSpc>
                <a:spcPct val="100000"/>
              </a:lnSpc>
              <a:buClr>
                <a:srgbClr val="E4DEF6"/>
              </a:buClr>
            </a:pPr>
            <a:r>
              <a:rPr lang="en-US" sz="1400" dirty="0">
                <a:solidFill>
                  <a:srgbClr val="FFFFFF"/>
                </a:solidFill>
                <a:latin typeface="Times"/>
                <a:cs typeface="Times"/>
              </a:rPr>
              <a:t>You can delete anything that repeats over a span of a couple days, so you don't take up so much space on this page(I'll show you how I did this for my calendar on the next slide).</a:t>
            </a:r>
          </a:p>
          <a:p>
            <a:pPr>
              <a:lnSpc>
                <a:spcPct val="100000"/>
              </a:lnSpc>
              <a:buClr>
                <a:srgbClr val="E4DEF6"/>
              </a:buClr>
            </a:pPr>
            <a:r>
              <a:rPr lang="en-US" sz="1400" dirty="0">
                <a:solidFill>
                  <a:srgbClr val="FFFFFF"/>
                </a:solidFill>
                <a:latin typeface="Times"/>
                <a:cs typeface="Times"/>
              </a:rPr>
              <a:t>You can also add little check-mark boxes next to each event on the calendar. This is very motivating by the way because it shows that you are making progress throughout the year (and if you are a senior, it is somewhat a countdown to your graduation!!)</a:t>
            </a:r>
          </a:p>
          <a:p>
            <a:pPr>
              <a:lnSpc>
                <a:spcPct val="100000"/>
              </a:lnSpc>
              <a:buClr>
                <a:srgbClr val="E4DEF6"/>
              </a:buClr>
            </a:pPr>
            <a:endParaRPr lang="en-US" sz="1100">
              <a:solidFill>
                <a:srgbClr val="FFFFFF"/>
              </a:solidFill>
            </a:endParaRPr>
          </a:p>
        </p:txBody>
      </p:sp>
      <p:pic>
        <p:nvPicPr>
          <p:cNvPr id="4" name="Picture 4" descr="Calendar&#10;&#10;Description automatically generated">
            <a:extLst>
              <a:ext uri="{FF2B5EF4-FFF2-40B4-BE49-F238E27FC236}">
                <a16:creationId xmlns:a16="http://schemas.microsoft.com/office/drawing/2014/main" id="{1D0A5A2D-8F17-2C43-5231-3F78DE01FC54}"/>
              </a:ext>
            </a:extLst>
          </p:cNvPr>
          <p:cNvPicPr>
            <a:picLocks noChangeAspect="1"/>
          </p:cNvPicPr>
          <p:nvPr/>
        </p:nvPicPr>
        <p:blipFill>
          <a:blip r:embed="rId2">
            <a:alphaModFix amt="80000"/>
          </a:blip>
          <a:stretch>
            <a:fillRect/>
          </a:stretch>
        </p:blipFill>
        <p:spPr>
          <a:xfrm>
            <a:off x="6695514" y="1905511"/>
            <a:ext cx="4628521" cy="3013533"/>
          </a:xfrm>
          <a:prstGeom prst="rect">
            <a:avLst/>
          </a:prstGeom>
        </p:spPr>
      </p:pic>
    </p:spTree>
    <p:extLst>
      <p:ext uri="{BB962C8B-B14F-4D97-AF65-F5344CB8AC3E}">
        <p14:creationId xmlns:p14="http://schemas.microsoft.com/office/powerpoint/2010/main" val="21831066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9B36E71-93BD-4984-AC9C-CC9FB9CC06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A767031-C99F-4567-B7D9-353331C779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4"/>
            <a:ext cx="12188952" cy="6858000"/>
          </a:xfrm>
          <a:prstGeom prst="rect">
            <a:avLst/>
          </a:prstGeom>
          <a:gradFill flip="none" rotWithShape="1">
            <a:gsLst>
              <a:gs pos="0">
                <a:schemeClr val="accent2">
                  <a:alpha val="60000"/>
                </a:schemeClr>
              </a:gs>
              <a:gs pos="100000">
                <a:schemeClr val="accent1">
                  <a:alpha val="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3FEDEE9-12A6-4011-A532-8071D6086B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3"/>
            <a:ext cx="12188952" cy="6858000"/>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57C37CE9-19CE-49DF-A887-2214EBB1F0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743200" y="0"/>
            <a:ext cx="6857999" cy="6857998"/>
          </a:xfrm>
          <a:prstGeom prst="ellipse">
            <a:avLst/>
          </a:prstGeom>
          <a:gradFill>
            <a:gsLst>
              <a:gs pos="0">
                <a:schemeClr val="accent1">
                  <a:lumMod val="20000"/>
                  <a:lumOff val="80000"/>
                  <a:alpha val="40000"/>
                </a:schemeClr>
              </a:gs>
              <a:gs pos="100000">
                <a:schemeClr val="accent1">
                  <a:alpha val="40000"/>
                </a:schemeClr>
              </a:gs>
            </a:gsLst>
            <a:lin ang="2700000" scaled="1"/>
          </a:gradFill>
          <a:ln>
            <a:noFill/>
          </a:ln>
          <a:effectLst>
            <a:softEdge rad="520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7EF84E8E-7E93-4DEE-BCFB-2AE29098B5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3990" y="1194074"/>
            <a:ext cx="5589934" cy="5737916"/>
          </a:xfrm>
          <a:prstGeom prst="ellipse">
            <a:avLst/>
          </a:prstGeom>
          <a:gradFill>
            <a:gsLst>
              <a:gs pos="0">
                <a:schemeClr val="accent1">
                  <a:alpha val="40000"/>
                </a:schemeClr>
              </a:gs>
              <a:gs pos="100000">
                <a:schemeClr val="accent5">
                  <a:alpha val="20000"/>
                </a:schemeClr>
              </a:gs>
            </a:gsLst>
            <a:lin ang="2700000" scaled="1"/>
          </a:gradFill>
          <a:ln>
            <a:noFill/>
          </a:ln>
          <a:effectLst>
            <a:softEdge rad="952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9CB9419-6D9D-FCB2-2B54-FA369A7EDD90}"/>
              </a:ext>
            </a:extLst>
          </p:cNvPr>
          <p:cNvSpPr>
            <a:spLocks noGrp="1"/>
          </p:cNvSpPr>
          <p:nvPr>
            <p:ph type="title"/>
          </p:nvPr>
        </p:nvSpPr>
        <p:spPr>
          <a:xfrm>
            <a:off x="838200" y="857250"/>
            <a:ext cx="5445948" cy="5143499"/>
          </a:xfrm>
        </p:spPr>
        <p:txBody>
          <a:bodyPr anchor="ctr">
            <a:normAutofit/>
          </a:bodyPr>
          <a:lstStyle/>
          <a:p>
            <a:r>
              <a:rPr lang="en-US" sz="4800">
                <a:ea typeface="+mj-lt"/>
                <a:cs typeface="+mj-lt"/>
              </a:rPr>
              <a:t>First, create a OneNote Folder in Office365</a:t>
            </a:r>
            <a:endParaRPr lang="en-US" sz="4800">
              <a:ea typeface="+mj-lt"/>
              <a:cs typeface="Angsana New"/>
            </a:endParaRPr>
          </a:p>
        </p:txBody>
      </p:sp>
      <p:sp>
        <p:nvSpPr>
          <p:cNvPr id="18" name="Oval 17">
            <a:extLst>
              <a:ext uri="{FF2B5EF4-FFF2-40B4-BE49-F238E27FC236}">
                <a16:creationId xmlns:a16="http://schemas.microsoft.com/office/drawing/2014/main" id="{9046502B-E9B6-4225-B8EE-BC5D64468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439622" y="194269"/>
            <a:ext cx="5760743" cy="5737917"/>
          </a:xfrm>
          <a:prstGeom prst="ellipse">
            <a:avLst/>
          </a:prstGeom>
          <a:gradFill>
            <a:gsLst>
              <a:gs pos="0">
                <a:schemeClr val="accent1">
                  <a:alpha val="20000"/>
                </a:schemeClr>
              </a:gs>
              <a:gs pos="100000">
                <a:schemeClr val="accent5">
                  <a:alpha val="40000"/>
                </a:schemeClr>
              </a:gs>
            </a:gsLst>
            <a:lin ang="2700000" scaled="1"/>
          </a:gradFill>
          <a:ln>
            <a:noFill/>
          </a:ln>
          <a:effectLst>
            <a:softEdge rad="1003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1" name="Content Placeholder 2">
            <a:extLst>
              <a:ext uri="{FF2B5EF4-FFF2-40B4-BE49-F238E27FC236}">
                <a16:creationId xmlns:a16="http://schemas.microsoft.com/office/drawing/2014/main" id="{9B6AA74E-FE09-C2BF-52B3-FB6E89B95EF4}"/>
              </a:ext>
            </a:extLst>
          </p:cNvPr>
          <p:cNvGraphicFramePr>
            <a:graphicFrameLocks noGrp="1"/>
          </p:cNvGraphicFramePr>
          <p:nvPr>
            <p:extLst>
              <p:ext uri="{D42A27DB-BD31-4B8C-83A1-F6EECF244321}">
                <p14:modId xmlns:p14="http://schemas.microsoft.com/office/powerpoint/2010/main" val="3055775751"/>
              </p:ext>
            </p:extLst>
          </p:nvPr>
        </p:nvGraphicFramePr>
        <p:xfrm>
          <a:off x="6451770" y="549407"/>
          <a:ext cx="5452775" cy="5759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97329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Frame 23">
            <a:extLst>
              <a:ext uri="{FF2B5EF4-FFF2-40B4-BE49-F238E27FC236}">
                <a16:creationId xmlns:a16="http://schemas.microsoft.com/office/drawing/2014/main" id="{DD7EAFE6-2BB9-41FB-9CF4-588CFC708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6" name="Rectangle 25">
            <a:extLst>
              <a:ext uri="{FF2B5EF4-FFF2-40B4-BE49-F238E27FC236}">
                <a16:creationId xmlns:a16="http://schemas.microsoft.com/office/drawing/2014/main" id="{610334BF-0422-4A9A-BE46-AEB8C348BA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C98F2823-0279-49D8-928D-754B222533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4"/>
            <a:ext cx="12188952" cy="6858000"/>
          </a:xfrm>
          <a:prstGeom prst="rect">
            <a:avLst/>
          </a:prstGeom>
          <a:gradFill flip="none" rotWithShape="1">
            <a:gsLst>
              <a:gs pos="0">
                <a:schemeClr val="accent2">
                  <a:alpha val="60000"/>
                </a:schemeClr>
              </a:gs>
              <a:gs pos="100000">
                <a:schemeClr val="accent1">
                  <a:alpha val="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2E45E95-311C-41C7-A882-6E43F08068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3"/>
            <a:ext cx="12188952" cy="6858000"/>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B7299D5D-ECC5-41EB-B830-C3A35FB355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537516" y="0"/>
            <a:ext cx="6857999" cy="6857998"/>
          </a:xfrm>
          <a:prstGeom prst="ellipse">
            <a:avLst/>
          </a:prstGeom>
          <a:gradFill>
            <a:gsLst>
              <a:gs pos="0">
                <a:schemeClr val="accent1">
                  <a:lumMod val="20000"/>
                  <a:lumOff val="80000"/>
                  <a:alpha val="40000"/>
                </a:schemeClr>
              </a:gs>
              <a:gs pos="100000">
                <a:schemeClr val="accent1">
                  <a:alpha val="40000"/>
                </a:schemeClr>
              </a:gs>
            </a:gsLst>
            <a:lin ang="2700000" scaled="1"/>
          </a:gradFill>
          <a:ln>
            <a:noFill/>
          </a:ln>
          <a:effectLst>
            <a:softEdge rad="520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88C91735-5EFE-44D1-8CC6-FDF0D11B6F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3990" y="1194074"/>
            <a:ext cx="5589934" cy="5737916"/>
          </a:xfrm>
          <a:prstGeom prst="ellipse">
            <a:avLst/>
          </a:prstGeom>
          <a:gradFill>
            <a:gsLst>
              <a:gs pos="0">
                <a:schemeClr val="accent1">
                  <a:alpha val="40000"/>
                </a:schemeClr>
              </a:gs>
              <a:gs pos="100000">
                <a:schemeClr val="accent5">
                  <a:alpha val="20000"/>
                </a:schemeClr>
              </a:gs>
            </a:gsLst>
            <a:lin ang="2700000" scaled="1"/>
          </a:gradFill>
          <a:ln>
            <a:noFill/>
          </a:ln>
          <a:effectLst>
            <a:softEdge rad="952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F219EF2-6607-3671-7F34-CE00108772FF}"/>
              </a:ext>
            </a:extLst>
          </p:cNvPr>
          <p:cNvSpPr>
            <a:spLocks noGrp="1"/>
          </p:cNvSpPr>
          <p:nvPr>
            <p:ph type="title"/>
          </p:nvPr>
        </p:nvSpPr>
        <p:spPr>
          <a:xfrm>
            <a:off x="187172" y="1166751"/>
            <a:ext cx="4242472" cy="2387600"/>
          </a:xfrm>
        </p:spPr>
        <p:txBody>
          <a:bodyPr vert="horz" lIns="91440" tIns="45720" rIns="91440" bIns="45720" rtlCol="0" anchor="b">
            <a:normAutofit/>
          </a:bodyPr>
          <a:lstStyle/>
          <a:p>
            <a:r>
              <a:rPr lang="en-US" sz="5400" dirty="0">
                <a:solidFill>
                  <a:srgbClr val="FFFFFF"/>
                </a:solidFill>
              </a:rPr>
              <a:t>Video for calendar</a:t>
            </a:r>
          </a:p>
        </p:txBody>
      </p:sp>
      <p:sp>
        <p:nvSpPr>
          <p:cNvPr id="36" name="Oval 35">
            <a:extLst>
              <a:ext uri="{FF2B5EF4-FFF2-40B4-BE49-F238E27FC236}">
                <a16:creationId xmlns:a16="http://schemas.microsoft.com/office/drawing/2014/main" id="{D33F926C-2613-475D-AEE4-CD7D87D3BA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439622" y="194269"/>
            <a:ext cx="5760743" cy="5737917"/>
          </a:xfrm>
          <a:prstGeom prst="ellipse">
            <a:avLst/>
          </a:prstGeom>
          <a:gradFill>
            <a:gsLst>
              <a:gs pos="0">
                <a:schemeClr val="accent1">
                  <a:alpha val="20000"/>
                </a:schemeClr>
              </a:gs>
              <a:gs pos="100000">
                <a:schemeClr val="accent5">
                  <a:alpha val="40000"/>
                </a:schemeClr>
              </a:gs>
            </a:gsLst>
            <a:lin ang="2700000" scaled="1"/>
          </a:gradFill>
          <a:ln>
            <a:noFill/>
          </a:ln>
          <a:effectLst>
            <a:softEdge rad="1003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Online Media 2" title="Calendar Section in Research Folder">
            <a:hlinkClick r:id="" action="ppaction://media"/>
            <a:extLst>
              <a:ext uri="{FF2B5EF4-FFF2-40B4-BE49-F238E27FC236}">
                <a16:creationId xmlns:a16="http://schemas.microsoft.com/office/drawing/2014/main" id="{8842BCE8-3B90-F854-9BBA-9AD3E2A55593}"/>
              </a:ext>
            </a:extLst>
          </p:cNvPr>
          <p:cNvPicPr>
            <a:picLocks noRot="1" noChangeAspect="1"/>
          </p:cNvPicPr>
          <p:nvPr>
            <a:videoFile r:link="rId1"/>
          </p:nvPr>
        </p:nvPicPr>
        <p:blipFill>
          <a:blip r:embed="rId3">
            <a:alphaModFix amt="80000"/>
          </a:blip>
          <a:stretch>
            <a:fillRect/>
          </a:stretch>
        </p:blipFill>
        <p:spPr>
          <a:xfrm>
            <a:off x="3349018" y="346371"/>
            <a:ext cx="8466141" cy="6264526"/>
          </a:xfrm>
          <a:prstGeom prst="rect">
            <a:avLst/>
          </a:prstGeom>
        </p:spPr>
      </p:pic>
    </p:spTree>
    <p:extLst>
      <p:ext uri="{BB962C8B-B14F-4D97-AF65-F5344CB8AC3E}">
        <p14:creationId xmlns:p14="http://schemas.microsoft.com/office/powerpoint/2010/main" val="10488510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ame 10">
            <a:extLst>
              <a:ext uri="{FF2B5EF4-FFF2-40B4-BE49-F238E27FC236}">
                <a16:creationId xmlns:a16="http://schemas.microsoft.com/office/drawing/2014/main" id="{19F9CD66-32FC-448F-B4C5-67D17508A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C7CBED-6BE2-C749-0238-06D63C6CD77C}"/>
              </a:ext>
            </a:extLst>
          </p:cNvPr>
          <p:cNvSpPr>
            <a:spLocks noGrp="1"/>
          </p:cNvSpPr>
          <p:nvPr>
            <p:ph type="title"/>
          </p:nvPr>
        </p:nvSpPr>
        <p:spPr>
          <a:xfrm>
            <a:off x="838199" y="857251"/>
            <a:ext cx="4581525" cy="5115710"/>
          </a:xfrm>
        </p:spPr>
        <p:txBody>
          <a:bodyPr anchor="ctr">
            <a:normAutofit/>
          </a:bodyPr>
          <a:lstStyle/>
          <a:p>
            <a:r>
              <a:rPr lang="en-US" sz="4400">
                <a:gradFill flip="none" rotWithShape="1">
                  <a:gsLst>
                    <a:gs pos="0">
                      <a:schemeClr val="accent5">
                        <a:alpha val="70000"/>
                      </a:schemeClr>
                    </a:gs>
                    <a:gs pos="100000">
                      <a:schemeClr val="accent1">
                        <a:alpha val="70000"/>
                      </a:schemeClr>
                    </a:gs>
                  </a:gsLst>
                  <a:lin ang="0" scaled="1"/>
                  <a:tileRect/>
                </a:gradFill>
                <a:cs typeface="Angsana New"/>
              </a:rPr>
              <a:t>The Annotated Bibliography</a:t>
            </a:r>
            <a:endParaRPr lang="en-US" sz="4400">
              <a:gradFill flip="none" rotWithShape="1">
                <a:gsLst>
                  <a:gs pos="0">
                    <a:schemeClr val="accent5">
                      <a:alpha val="70000"/>
                    </a:schemeClr>
                  </a:gs>
                  <a:gs pos="100000">
                    <a:schemeClr val="accent1">
                      <a:alpha val="70000"/>
                    </a:schemeClr>
                  </a:gs>
                </a:gsLst>
                <a:lin ang="0" scaled="1"/>
                <a:tileRect/>
              </a:gradFill>
            </a:endParaRPr>
          </a:p>
        </p:txBody>
      </p:sp>
      <p:sp>
        <p:nvSpPr>
          <p:cNvPr id="3" name="Content Placeholder 2">
            <a:extLst>
              <a:ext uri="{FF2B5EF4-FFF2-40B4-BE49-F238E27FC236}">
                <a16:creationId xmlns:a16="http://schemas.microsoft.com/office/drawing/2014/main" id="{F23EF102-D7CB-30AD-6660-5E6768DBDDC8}"/>
              </a:ext>
            </a:extLst>
          </p:cNvPr>
          <p:cNvSpPr>
            <a:spLocks noGrp="1"/>
          </p:cNvSpPr>
          <p:nvPr>
            <p:ph idx="1"/>
          </p:nvPr>
        </p:nvSpPr>
        <p:spPr>
          <a:xfrm>
            <a:off x="5096885" y="672301"/>
            <a:ext cx="6242119" cy="2076450"/>
          </a:xfrm>
        </p:spPr>
        <p:txBody>
          <a:bodyPr vert="horz" lIns="91440" tIns="45720" rIns="91440" bIns="45720" rtlCol="0" anchor="t">
            <a:noAutofit/>
          </a:bodyPr>
          <a:lstStyle/>
          <a:p>
            <a:pPr>
              <a:lnSpc>
                <a:spcPct val="100000"/>
              </a:lnSpc>
            </a:pPr>
            <a:r>
              <a:rPr lang="en-US" sz="1600" dirty="0">
                <a:solidFill>
                  <a:schemeClr val="tx2">
                    <a:alpha val="60000"/>
                  </a:schemeClr>
                </a:solidFill>
                <a:latin typeface="Times"/>
                <a:cs typeface="Times"/>
              </a:rPr>
              <a:t>Another VERY important section in your research folder. </a:t>
            </a:r>
            <a:r>
              <a:rPr lang="en-US" sz="1600" dirty="0">
                <a:solidFill>
                  <a:schemeClr val="tx2">
                    <a:alpha val="60000"/>
                  </a:schemeClr>
                </a:solidFill>
                <a:latin typeface="Times"/>
                <a:ea typeface="+mn-lt"/>
                <a:cs typeface="+mn-lt"/>
              </a:rPr>
              <a:t>“Annotated Bibliography” is where you keep all the citations for all the research/info/quotes that you have. I would recommend annotating the bibliography too so that you know what information you got from each citation. Also, it is helpful to keep it in alphabetical order so that it can be easily copy/pasted into your paper. Each citation needs to be annotated. Follow the instructions on the AS page for form and procedure</a:t>
            </a:r>
            <a:endParaRPr lang="en-US" sz="1600" dirty="0">
              <a:solidFill>
                <a:schemeClr val="tx2">
                  <a:alpha val="60000"/>
                </a:schemeClr>
              </a:solidFill>
              <a:latin typeface="Times"/>
            </a:endParaRPr>
          </a:p>
        </p:txBody>
      </p:sp>
      <p:pic>
        <p:nvPicPr>
          <p:cNvPr id="4" name="Picture 4" descr="Graphical user interface, text, application&#10;&#10;Description automatically generated">
            <a:extLst>
              <a:ext uri="{FF2B5EF4-FFF2-40B4-BE49-F238E27FC236}">
                <a16:creationId xmlns:a16="http://schemas.microsoft.com/office/drawing/2014/main" id="{758B5F93-9C57-C6FD-8968-0B9490732433}"/>
              </a:ext>
            </a:extLst>
          </p:cNvPr>
          <p:cNvPicPr>
            <a:picLocks noChangeAspect="1"/>
          </p:cNvPicPr>
          <p:nvPr/>
        </p:nvPicPr>
        <p:blipFill>
          <a:blip r:embed="rId2">
            <a:alphaModFix amt="90000"/>
          </a:blip>
          <a:stretch>
            <a:fillRect/>
          </a:stretch>
        </p:blipFill>
        <p:spPr>
          <a:xfrm>
            <a:off x="5423899" y="2868487"/>
            <a:ext cx="5921004" cy="3311620"/>
          </a:xfrm>
          <a:prstGeom prst="rect">
            <a:avLst/>
          </a:prstGeom>
        </p:spPr>
      </p:pic>
    </p:spTree>
    <p:extLst>
      <p:ext uri="{BB962C8B-B14F-4D97-AF65-F5344CB8AC3E}">
        <p14:creationId xmlns:p14="http://schemas.microsoft.com/office/powerpoint/2010/main" val="4285215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0">
            <a:extLst>
              <a:ext uri="{FF2B5EF4-FFF2-40B4-BE49-F238E27FC236}">
                <a16:creationId xmlns:a16="http://schemas.microsoft.com/office/drawing/2014/main" id="{19B36E71-93BD-4984-AC9C-CC9FB9CC06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2">
            <a:extLst>
              <a:ext uri="{FF2B5EF4-FFF2-40B4-BE49-F238E27FC236}">
                <a16:creationId xmlns:a16="http://schemas.microsoft.com/office/drawing/2014/main" id="{3A767031-C99F-4567-B7D9-353331C779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4"/>
            <a:ext cx="12188952" cy="6858000"/>
          </a:xfrm>
          <a:prstGeom prst="rect">
            <a:avLst/>
          </a:prstGeom>
          <a:gradFill flip="none" rotWithShape="1">
            <a:gsLst>
              <a:gs pos="0">
                <a:schemeClr val="accent2">
                  <a:alpha val="60000"/>
                </a:schemeClr>
              </a:gs>
              <a:gs pos="100000">
                <a:schemeClr val="accent1">
                  <a:alpha val="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3FEDEE9-12A6-4011-A532-8071D6086B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3"/>
            <a:ext cx="12188952" cy="6858000"/>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57C37CE9-19CE-49DF-A887-2214EBB1F0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743200" y="0"/>
            <a:ext cx="6857999" cy="6857998"/>
          </a:xfrm>
          <a:prstGeom prst="ellipse">
            <a:avLst/>
          </a:prstGeom>
          <a:gradFill>
            <a:gsLst>
              <a:gs pos="0">
                <a:schemeClr val="accent1">
                  <a:lumMod val="20000"/>
                  <a:lumOff val="80000"/>
                  <a:alpha val="40000"/>
                </a:schemeClr>
              </a:gs>
              <a:gs pos="100000">
                <a:schemeClr val="accent1">
                  <a:alpha val="40000"/>
                </a:schemeClr>
              </a:gs>
            </a:gsLst>
            <a:lin ang="2700000" scaled="1"/>
          </a:gradFill>
          <a:ln>
            <a:noFill/>
          </a:ln>
          <a:effectLst>
            <a:softEdge rad="520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7EF84E8E-7E93-4DEE-BCFB-2AE29098B5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3990" y="1194074"/>
            <a:ext cx="5589934" cy="5737916"/>
          </a:xfrm>
          <a:prstGeom prst="ellipse">
            <a:avLst/>
          </a:prstGeom>
          <a:gradFill>
            <a:gsLst>
              <a:gs pos="0">
                <a:schemeClr val="accent1">
                  <a:alpha val="40000"/>
                </a:schemeClr>
              </a:gs>
              <a:gs pos="100000">
                <a:schemeClr val="accent5">
                  <a:alpha val="20000"/>
                </a:schemeClr>
              </a:gs>
            </a:gsLst>
            <a:lin ang="2700000" scaled="1"/>
          </a:gradFill>
          <a:ln>
            <a:noFill/>
          </a:ln>
          <a:effectLst>
            <a:softEdge rad="952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9046502B-E9B6-4225-B8EE-BC5D64468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439622" y="194269"/>
            <a:ext cx="5760743" cy="5737917"/>
          </a:xfrm>
          <a:prstGeom prst="ellipse">
            <a:avLst/>
          </a:prstGeom>
          <a:gradFill>
            <a:gsLst>
              <a:gs pos="0">
                <a:schemeClr val="accent1">
                  <a:alpha val="20000"/>
                </a:schemeClr>
              </a:gs>
              <a:gs pos="100000">
                <a:schemeClr val="accent5">
                  <a:alpha val="40000"/>
                </a:schemeClr>
              </a:gs>
            </a:gsLst>
            <a:lin ang="2700000" scaled="1"/>
          </a:gradFill>
          <a:ln>
            <a:noFill/>
          </a:ln>
          <a:effectLst>
            <a:softEdge rad="1003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1E04B1A-BF7C-2890-6927-5B26B1E8996E}"/>
              </a:ext>
            </a:extLst>
          </p:cNvPr>
          <p:cNvSpPr>
            <a:spLocks noGrp="1"/>
          </p:cNvSpPr>
          <p:nvPr>
            <p:ph type="title"/>
          </p:nvPr>
        </p:nvSpPr>
        <p:spPr>
          <a:xfrm>
            <a:off x="838199" y="3899661"/>
            <a:ext cx="5872993" cy="2398029"/>
          </a:xfrm>
        </p:spPr>
        <p:txBody>
          <a:bodyPr anchor="ctr">
            <a:normAutofit/>
          </a:bodyPr>
          <a:lstStyle/>
          <a:p>
            <a:r>
              <a:rPr lang="en-US" sz="4400">
                <a:solidFill>
                  <a:srgbClr val="FFFFFF"/>
                </a:solidFill>
                <a:cs typeface="Angsana New"/>
              </a:rPr>
              <a:t>Here are some examples of my annotated bibliography</a:t>
            </a:r>
            <a:endParaRPr lang="en-US" sz="4400">
              <a:solidFill>
                <a:srgbClr val="FFFFFF"/>
              </a:solidFill>
            </a:endParaRPr>
          </a:p>
        </p:txBody>
      </p:sp>
      <p:pic>
        <p:nvPicPr>
          <p:cNvPr id="6" name="Picture 6" descr="Graphical user interface, text, application&#10;&#10;Description automatically generated">
            <a:extLst>
              <a:ext uri="{FF2B5EF4-FFF2-40B4-BE49-F238E27FC236}">
                <a16:creationId xmlns:a16="http://schemas.microsoft.com/office/drawing/2014/main" id="{0E12D86A-3EDA-6BD1-47BB-D9414CE0043D}"/>
              </a:ext>
            </a:extLst>
          </p:cNvPr>
          <p:cNvPicPr>
            <a:picLocks noChangeAspect="1"/>
          </p:cNvPicPr>
          <p:nvPr/>
        </p:nvPicPr>
        <p:blipFill rotWithShape="1">
          <a:blip r:embed="rId2">
            <a:alphaModFix amt="80000"/>
          </a:blip>
          <a:srcRect t="28920" r="20693" b="11740"/>
          <a:stretch/>
        </p:blipFill>
        <p:spPr>
          <a:xfrm>
            <a:off x="5935461" y="236992"/>
            <a:ext cx="5887225" cy="3723904"/>
          </a:xfrm>
          <a:prstGeom prst="rect">
            <a:avLst/>
          </a:prstGeom>
        </p:spPr>
      </p:pic>
      <p:sp>
        <p:nvSpPr>
          <p:cNvPr id="3" name="Content Placeholder 2">
            <a:extLst>
              <a:ext uri="{FF2B5EF4-FFF2-40B4-BE49-F238E27FC236}">
                <a16:creationId xmlns:a16="http://schemas.microsoft.com/office/drawing/2014/main" id="{93EF3437-439C-C55C-495E-C8836CF7628F}"/>
              </a:ext>
            </a:extLst>
          </p:cNvPr>
          <p:cNvSpPr>
            <a:spLocks noGrp="1"/>
          </p:cNvSpPr>
          <p:nvPr>
            <p:ph idx="1"/>
          </p:nvPr>
        </p:nvSpPr>
        <p:spPr>
          <a:xfrm>
            <a:off x="6978588" y="4210381"/>
            <a:ext cx="4419599" cy="2398029"/>
          </a:xfrm>
        </p:spPr>
        <p:txBody>
          <a:bodyPr vert="horz" lIns="91440" tIns="45720" rIns="91440" bIns="45720" rtlCol="0" anchor="ctr">
            <a:noAutofit/>
          </a:bodyPr>
          <a:lstStyle/>
          <a:p>
            <a:pPr>
              <a:lnSpc>
                <a:spcPct val="100000"/>
              </a:lnSpc>
            </a:pPr>
            <a:r>
              <a:rPr lang="en-US" sz="2000" dirty="0">
                <a:solidFill>
                  <a:srgbClr val="FFFFFF"/>
                </a:solidFill>
                <a:latin typeface="Times"/>
                <a:cs typeface="Times"/>
              </a:rPr>
              <a:t>You need to add to this every single time you come across a piece of research (Seriously! You will regret it if you do not). Simply put what is beneficial from the research and what is not. Once you do this, you can easily decide what needs to be in your paper and what does not. </a:t>
            </a:r>
          </a:p>
        </p:txBody>
      </p:sp>
      <p:pic>
        <p:nvPicPr>
          <p:cNvPr id="4" name="Picture 4" descr="Graphical user interface, text, application&#10;&#10;Description automatically generated">
            <a:extLst>
              <a:ext uri="{FF2B5EF4-FFF2-40B4-BE49-F238E27FC236}">
                <a16:creationId xmlns:a16="http://schemas.microsoft.com/office/drawing/2014/main" id="{AEC472D7-CC4A-BEE7-C619-14B14B7CC09C}"/>
              </a:ext>
            </a:extLst>
          </p:cNvPr>
          <p:cNvPicPr>
            <a:picLocks noChangeAspect="1"/>
          </p:cNvPicPr>
          <p:nvPr/>
        </p:nvPicPr>
        <p:blipFill rotWithShape="1">
          <a:blip r:embed="rId3">
            <a:alphaModFix amt="80000"/>
          </a:blip>
          <a:srcRect t="15707" r="23014" b="10982"/>
          <a:stretch/>
        </p:blipFill>
        <p:spPr>
          <a:xfrm>
            <a:off x="58354" y="244390"/>
            <a:ext cx="5694876" cy="3716505"/>
          </a:xfrm>
          <a:prstGeom prst="rect">
            <a:avLst/>
          </a:prstGeom>
        </p:spPr>
      </p:pic>
    </p:spTree>
    <p:extLst>
      <p:ext uri="{BB962C8B-B14F-4D97-AF65-F5344CB8AC3E}">
        <p14:creationId xmlns:p14="http://schemas.microsoft.com/office/powerpoint/2010/main" val="16439836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Frame 9">
            <a:extLst>
              <a:ext uri="{FF2B5EF4-FFF2-40B4-BE49-F238E27FC236}">
                <a16:creationId xmlns:a16="http://schemas.microsoft.com/office/drawing/2014/main" id="{DD7EAFE6-2BB9-41FB-9CF4-588CFC708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11">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3">
            <a:extLst>
              <a:ext uri="{FF2B5EF4-FFF2-40B4-BE49-F238E27FC236}">
                <a16:creationId xmlns:a16="http://schemas.microsoft.com/office/drawing/2014/main" id="{96E45848-BEDA-4F24-9C4E-DA21209582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4"/>
            <a:ext cx="12188952" cy="6858000"/>
          </a:xfrm>
          <a:prstGeom prst="rect">
            <a:avLst/>
          </a:prstGeom>
          <a:gradFill flip="none" rotWithShape="1">
            <a:gsLst>
              <a:gs pos="0">
                <a:schemeClr val="accent2">
                  <a:alpha val="60000"/>
                </a:schemeClr>
              </a:gs>
              <a:gs pos="100000">
                <a:schemeClr val="accent1">
                  <a:alpha val="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2BB8117-A903-442C-9223-A4FEB85C32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3"/>
            <a:ext cx="12188952" cy="6858000"/>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C59300B8-3117-43F8-9F8E-68DB9F002F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743200" y="0"/>
            <a:ext cx="6857999" cy="6857998"/>
          </a:xfrm>
          <a:prstGeom prst="ellipse">
            <a:avLst/>
          </a:prstGeom>
          <a:gradFill>
            <a:gsLst>
              <a:gs pos="0">
                <a:schemeClr val="accent1">
                  <a:lumMod val="20000"/>
                  <a:lumOff val="80000"/>
                  <a:alpha val="40000"/>
                </a:schemeClr>
              </a:gs>
              <a:gs pos="100000">
                <a:schemeClr val="accent1">
                  <a:alpha val="40000"/>
                </a:schemeClr>
              </a:gs>
            </a:gsLst>
            <a:lin ang="2700000" scaled="1"/>
          </a:gradFill>
          <a:ln>
            <a:noFill/>
          </a:ln>
          <a:effectLst>
            <a:softEdge rad="520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1AFAE680-42C1-4104-B74F-B0A8F1FB26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3990" y="1194074"/>
            <a:ext cx="5589934" cy="5737916"/>
          </a:xfrm>
          <a:prstGeom prst="ellipse">
            <a:avLst/>
          </a:prstGeom>
          <a:gradFill>
            <a:gsLst>
              <a:gs pos="0">
                <a:schemeClr val="accent1">
                  <a:alpha val="40000"/>
                </a:schemeClr>
              </a:gs>
              <a:gs pos="100000">
                <a:schemeClr val="accent5">
                  <a:alpha val="20000"/>
                </a:schemeClr>
              </a:gs>
            </a:gsLst>
            <a:lin ang="2700000" scaled="1"/>
          </a:gradFill>
          <a:ln>
            <a:noFill/>
          </a:ln>
          <a:effectLst>
            <a:softEdge rad="952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828A8BA9-B3FE-4C96-A0A1-72A0D2C855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439622" y="194269"/>
            <a:ext cx="5760743" cy="5737917"/>
          </a:xfrm>
          <a:prstGeom prst="ellipse">
            <a:avLst/>
          </a:prstGeom>
          <a:gradFill>
            <a:gsLst>
              <a:gs pos="0">
                <a:schemeClr val="accent1">
                  <a:alpha val="20000"/>
                </a:schemeClr>
              </a:gs>
              <a:gs pos="100000">
                <a:schemeClr val="accent5">
                  <a:alpha val="40000"/>
                </a:schemeClr>
              </a:gs>
            </a:gsLst>
            <a:lin ang="2700000" scaled="1"/>
          </a:gradFill>
          <a:ln>
            <a:noFill/>
          </a:ln>
          <a:effectLst>
            <a:softEdge rad="1003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16272B6F-135F-45E6-8F46-83B32059F2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3670" y="494950"/>
            <a:ext cx="5231130" cy="5871589"/>
          </a:xfrm>
          <a:prstGeom prst="rect">
            <a:avLst/>
          </a:prstGeom>
          <a:gradFill flip="none" rotWithShape="1">
            <a:gsLst>
              <a:gs pos="0">
                <a:schemeClr val="accent2"/>
              </a:gs>
              <a:gs pos="10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ame 25">
            <a:extLst>
              <a:ext uri="{FF2B5EF4-FFF2-40B4-BE49-F238E27FC236}">
                <a16:creationId xmlns:a16="http://schemas.microsoft.com/office/drawing/2014/main" id="{19F9CD66-32FC-448F-B4C5-67D17508A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frame">
            <a:avLst>
              <a:gd name="adj1" fmla="val 716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27657F-5CE4-0A83-5A30-22696E1E04A7}"/>
              </a:ext>
            </a:extLst>
          </p:cNvPr>
          <p:cNvSpPr>
            <a:spLocks noGrp="1"/>
          </p:cNvSpPr>
          <p:nvPr>
            <p:ph type="title"/>
          </p:nvPr>
        </p:nvSpPr>
        <p:spPr>
          <a:xfrm>
            <a:off x="838201" y="857251"/>
            <a:ext cx="5428375" cy="2076450"/>
          </a:xfrm>
        </p:spPr>
        <p:txBody>
          <a:bodyPr vert="horz" lIns="91440" tIns="45720" rIns="91440" bIns="45720" rtlCol="0" anchor="b">
            <a:normAutofit/>
          </a:bodyPr>
          <a:lstStyle/>
          <a:p>
            <a:r>
              <a:rPr lang="en-US" sz="4400">
                <a:solidFill>
                  <a:srgbClr val="FFFFFF"/>
                </a:solidFill>
              </a:rPr>
              <a:t>Some final suggestions and tips for your folder.</a:t>
            </a:r>
          </a:p>
        </p:txBody>
      </p:sp>
      <p:sp>
        <p:nvSpPr>
          <p:cNvPr id="4" name="Text Placeholder 3">
            <a:extLst>
              <a:ext uri="{FF2B5EF4-FFF2-40B4-BE49-F238E27FC236}">
                <a16:creationId xmlns:a16="http://schemas.microsoft.com/office/drawing/2014/main" id="{DDE3AFBE-CDBC-ED66-2E0D-DA160EB70F60}"/>
              </a:ext>
            </a:extLst>
          </p:cNvPr>
          <p:cNvSpPr>
            <a:spLocks noGrp="1"/>
          </p:cNvSpPr>
          <p:nvPr>
            <p:ph type="body" sz="half" idx="2"/>
          </p:nvPr>
        </p:nvSpPr>
        <p:spPr>
          <a:xfrm>
            <a:off x="838200" y="3065108"/>
            <a:ext cx="5428375" cy="2986087"/>
          </a:xfrm>
        </p:spPr>
        <p:txBody>
          <a:bodyPr vert="horz" lIns="91440" tIns="45720" rIns="91440" bIns="45720" rtlCol="0" anchor="t">
            <a:noAutofit/>
          </a:bodyPr>
          <a:lstStyle/>
          <a:p>
            <a:pPr>
              <a:lnSpc>
                <a:spcPct val="100000"/>
              </a:lnSpc>
            </a:pPr>
            <a:r>
              <a:rPr lang="en-US" dirty="0">
                <a:solidFill>
                  <a:srgbClr val="FFFFFF"/>
                </a:solidFill>
                <a:latin typeface="Times"/>
                <a:cs typeface="Times"/>
              </a:rPr>
              <a:t>I hope this presentation was helpful for you all! Please, don’t be intimidated by the folder! Once you begin the folder, you will get the hang of it, I promise. </a:t>
            </a:r>
            <a:endParaRPr lang="en-US">
              <a:solidFill>
                <a:srgbClr val="201449">
                  <a:alpha val="70000"/>
                </a:srgbClr>
              </a:solidFill>
              <a:latin typeface="Times"/>
              <a:cs typeface="Times"/>
            </a:endParaRPr>
          </a:p>
          <a:p>
            <a:pPr indent="-228600">
              <a:lnSpc>
                <a:spcPct val="100000"/>
              </a:lnSpc>
              <a:buFont typeface="Wingdings" panose="05000000000000000000" pitchFamily="2" charset="2"/>
              <a:buChar char="§"/>
            </a:pPr>
            <a:r>
              <a:rPr lang="en-US" dirty="0">
                <a:solidFill>
                  <a:srgbClr val="FFFFFF"/>
                </a:solidFill>
                <a:latin typeface="Times"/>
                <a:cs typeface="Times"/>
              </a:rPr>
              <a:t>Tip #1: Do not wait till the last minute to research. You will greatly regret it and your paper will not be as great as you intend on it being.</a:t>
            </a:r>
          </a:p>
          <a:p>
            <a:pPr indent="-228600">
              <a:lnSpc>
                <a:spcPct val="100000"/>
              </a:lnSpc>
              <a:buFont typeface="Wingdings" panose="05000000000000000000" pitchFamily="2" charset="2"/>
              <a:buChar char="§"/>
            </a:pPr>
            <a:r>
              <a:rPr lang="en-US" dirty="0">
                <a:solidFill>
                  <a:srgbClr val="FFFFFF"/>
                </a:solidFill>
                <a:latin typeface="Times"/>
                <a:cs typeface="Times"/>
              </a:rPr>
              <a:t>Tip #2: Do not wait till the last minute to organize your folder as well. You will have notebook checks through the year. It is not fun trying cram it all in at the last minute. Trust me!</a:t>
            </a:r>
          </a:p>
          <a:p>
            <a:pPr indent="-228600">
              <a:lnSpc>
                <a:spcPct val="100000"/>
              </a:lnSpc>
              <a:buFont typeface="Wingdings" panose="05000000000000000000" pitchFamily="2" charset="2"/>
              <a:buChar char="§"/>
            </a:pPr>
            <a:r>
              <a:rPr lang="en-US" dirty="0">
                <a:solidFill>
                  <a:srgbClr val="FFFFFF"/>
                </a:solidFill>
                <a:latin typeface="Times"/>
                <a:cs typeface="Times"/>
              </a:rPr>
              <a:t>Tip #3: Do not treat this as another assignment. This folder is meant to help you create a successful paper. So do not take advantage of this!</a:t>
            </a:r>
          </a:p>
        </p:txBody>
      </p:sp>
      <p:pic>
        <p:nvPicPr>
          <p:cNvPr id="5" name="Picture 5">
            <a:extLst>
              <a:ext uri="{FF2B5EF4-FFF2-40B4-BE49-F238E27FC236}">
                <a16:creationId xmlns:a16="http://schemas.microsoft.com/office/drawing/2014/main" id="{38CF6A36-38BB-29C7-B021-AE7DA0B41413}"/>
              </a:ext>
            </a:extLst>
          </p:cNvPr>
          <p:cNvPicPr>
            <a:picLocks noGrp="1" noChangeAspect="1"/>
          </p:cNvPicPr>
          <p:nvPr>
            <p:ph type="pic" idx="1"/>
          </p:nvPr>
        </p:nvPicPr>
        <p:blipFill rotWithShape="1">
          <a:blip r:embed="rId2">
            <a:alphaModFix amt="60000"/>
          </a:blip>
          <a:srcRect l="29768" r="22278"/>
          <a:stretch/>
        </p:blipFill>
        <p:spPr>
          <a:xfrm>
            <a:off x="6503670" y="494950"/>
            <a:ext cx="5190186" cy="5871589"/>
          </a:xfrm>
          <a:prstGeom prst="rect">
            <a:avLst/>
          </a:prstGeom>
        </p:spPr>
      </p:pic>
    </p:spTree>
    <p:extLst>
      <p:ext uri="{BB962C8B-B14F-4D97-AF65-F5344CB8AC3E}">
        <p14:creationId xmlns:p14="http://schemas.microsoft.com/office/powerpoint/2010/main" val="11634103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491EF-E901-D2F2-41FB-D6677395DB57}"/>
              </a:ext>
            </a:extLst>
          </p:cNvPr>
          <p:cNvSpPr>
            <a:spLocks noGrp="1"/>
          </p:cNvSpPr>
          <p:nvPr>
            <p:ph type="title"/>
          </p:nvPr>
        </p:nvSpPr>
        <p:spPr/>
        <p:txBody>
          <a:bodyPr>
            <a:normAutofit fontScale="90000"/>
          </a:bodyPr>
          <a:lstStyle/>
          <a:p>
            <a:r>
              <a:rPr lang="en-US" dirty="0">
                <a:ea typeface="+mj-lt"/>
                <a:cs typeface="+mj-lt"/>
              </a:rPr>
              <a:t>Second, what should be included in your research folder?</a:t>
            </a:r>
            <a:endParaRPr lang="en-US" dirty="0">
              <a:cs typeface="Sabon Next LT"/>
            </a:endParaRPr>
          </a:p>
        </p:txBody>
      </p:sp>
      <p:sp>
        <p:nvSpPr>
          <p:cNvPr id="3" name="Content Placeholder 2">
            <a:extLst>
              <a:ext uri="{FF2B5EF4-FFF2-40B4-BE49-F238E27FC236}">
                <a16:creationId xmlns:a16="http://schemas.microsoft.com/office/drawing/2014/main" id="{90BB852F-D9D4-3AE6-F2B3-9BD01B47AA00}"/>
              </a:ext>
            </a:extLst>
          </p:cNvPr>
          <p:cNvSpPr>
            <a:spLocks noGrp="1"/>
          </p:cNvSpPr>
          <p:nvPr>
            <p:ph idx="1"/>
          </p:nvPr>
        </p:nvSpPr>
        <p:spPr>
          <a:xfrm>
            <a:off x="5183188" y="516468"/>
            <a:ext cx="6485964" cy="5814953"/>
          </a:xfrm>
        </p:spPr>
        <p:txBody>
          <a:bodyPr vert="horz" lIns="91440" tIns="45720" rIns="91440" bIns="45720" rtlCol="0" anchor="t">
            <a:noAutofit/>
          </a:bodyPr>
          <a:lstStyle/>
          <a:p>
            <a:pPr marL="269875" indent="-269875">
              <a:lnSpc>
                <a:spcPct val="90000"/>
              </a:lnSpc>
              <a:buClr>
                <a:srgbClr val="E4DEF6"/>
              </a:buClr>
            </a:pPr>
            <a:r>
              <a:rPr lang="en-US" sz="1500" dirty="0">
                <a:solidFill>
                  <a:schemeClr val="tx1"/>
                </a:solidFill>
                <a:latin typeface="Times"/>
                <a:ea typeface="+mn-lt"/>
                <a:cs typeface="+mn-lt"/>
              </a:rPr>
              <a:t>a. All </a:t>
            </a:r>
            <a:r>
              <a:rPr lang="en-US" sz="1500" b="1" dirty="0">
                <a:solidFill>
                  <a:schemeClr val="tx1"/>
                </a:solidFill>
                <a:highlight>
                  <a:srgbClr val="FFFF00"/>
                </a:highlight>
                <a:latin typeface="Times"/>
                <a:ea typeface="+mn-lt"/>
                <a:cs typeface="+mn-lt"/>
              </a:rPr>
              <a:t>research information </a:t>
            </a:r>
            <a:r>
              <a:rPr lang="en-US" sz="1500" dirty="0">
                <a:solidFill>
                  <a:schemeClr val="tx1"/>
                </a:solidFill>
                <a:latin typeface="Times"/>
                <a:ea typeface="+mn-lt"/>
                <a:cs typeface="+mn-lt"/>
              </a:rPr>
              <a:t>and data gathered (ideally with an indication of the date gathered)</a:t>
            </a:r>
            <a:endParaRPr lang="en-US" sz="1500">
              <a:solidFill>
                <a:schemeClr val="tx1"/>
              </a:solidFill>
            </a:endParaRPr>
          </a:p>
          <a:p>
            <a:pPr marL="269875" indent="-269875">
              <a:lnSpc>
                <a:spcPct val="90000"/>
              </a:lnSpc>
              <a:buClr>
                <a:srgbClr val="E4DEF6"/>
              </a:buClr>
            </a:pPr>
            <a:r>
              <a:rPr lang="en-US" sz="1500" dirty="0">
                <a:solidFill>
                  <a:schemeClr val="tx1"/>
                </a:solidFill>
                <a:latin typeface="Times"/>
                <a:ea typeface="+mn-lt"/>
                <a:cs typeface="+mn-lt"/>
              </a:rPr>
              <a:t>b. All </a:t>
            </a:r>
            <a:r>
              <a:rPr lang="en-US" sz="1500" b="1" dirty="0">
                <a:solidFill>
                  <a:schemeClr val="tx1"/>
                </a:solidFill>
                <a:highlight>
                  <a:srgbClr val="FFFF00"/>
                </a:highlight>
                <a:latin typeface="Times"/>
                <a:ea typeface="+mn-lt"/>
                <a:cs typeface="+mn-lt"/>
              </a:rPr>
              <a:t>quotes</a:t>
            </a:r>
            <a:r>
              <a:rPr lang="en-US" sz="1500" dirty="0">
                <a:solidFill>
                  <a:schemeClr val="tx1"/>
                </a:solidFill>
                <a:latin typeface="Times"/>
                <a:ea typeface="+mn-lt"/>
                <a:cs typeface="+mn-lt"/>
              </a:rPr>
              <a:t>, clearly and fully referenced with complete bibliographic information</a:t>
            </a:r>
          </a:p>
          <a:p>
            <a:pPr marL="269875" indent="-269875">
              <a:lnSpc>
                <a:spcPct val="90000"/>
              </a:lnSpc>
              <a:buClr>
                <a:srgbClr val="E4DEF6"/>
              </a:buClr>
            </a:pPr>
            <a:r>
              <a:rPr lang="en-US" sz="1500" dirty="0">
                <a:solidFill>
                  <a:schemeClr val="tx1"/>
                </a:solidFill>
                <a:latin typeface="Times"/>
                <a:ea typeface="+mn-lt"/>
                <a:cs typeface="+mn-lt"/>
              </a:rPr>
              <a:t>c. </a:t>
            </a:r>
            <a:r>
              <a:rPr lang="en-US" sz="1500" b="1" dirty="0">
                <a:solidFill>
                  <a:schemeClr val="tx1"/>
                </a:solidFill>
                <a:highlight>
                  <a:srgbClr val="FFFF00"/>
                </a:highlight>
                <a:latin typeface="Times"/>
                <a:ea typeface="+mn-lt"/>
                <a:cs typeface="+mn-lt"/>
              </a:rPr>
              <a:t>Analysis pages </a:t>
            </a:r>
            <a:r>
              <a:rPr lang="en-US" sz="1500" dirty="0">
                <a:solidFill>
                  <a:schemeClr val="tx1"/>
                </a:solidFill>
                <a:latin typeface="Times"/>
                <a:ea typeface="+mn-lt"/>
                <a:cs typeface="+mn-lt"/>
              </a:rPr>
              <a:t>– notes about your thinking on interpreting and </a:t>
            </a:r>
            <a:r>
              <a:rPr lang="en-US" sz="1500" dirty="0" err="1">
                <a:solidFill>
                  <a:schemeClr val="tx1"/>
                </a:solidFill>
                <a:latin typeface="Times"/>
                <a:ea typeface="+mn-lt"/>
                <a:cs typeface="+mn-lt"/>
              </a:rPr>
              <a:t>analysing</a:t>
            </a:r>
            <a:r>
              <a:rPr lang="en-US" sz="1500" dirty="0">
                <a:solidFill>
                  <a:schemeClr val="tx1"/>
                </a:solidFill>
                <a:latin typeface="Times"/>
                <a:ea typeface="+mn-lt"/>
                <a:cs typeface="+mn-lt"/>
              </a:rPr>
              <a:t> what you have read</a:t>
            </a:r>
          </a:p>
          <a:p>
            <a:pPr marL="269875" indent="-269875">
              <a:lnSpc>
                <a:spcPct val="90000"/>
              </a:lnSpc>
              <a:buClr>
                <a:srgbClr val="E4DEF6"/>
              </a:buClr>
            </a:pPr>
            <a:r>
              <a:rPr lang="en-US" sz="1500" dirty="0">
                <a:solidFill>
                  <a:schemeClr val="tx1"/>
                </a:solidFill>
                <a:latin typeface="Times"/>
                <a:ea typeface="+mn-lt"/>
                <a:cs typeface="+mn-lt"/>
              </a:rPr>
              <a:t>d. </a:t>
            </a:r>
            <a:r>
              <a:rPr lang="en-US" sz="1500" b="1" dirty="0">
                <a:solidFill>
                  <a:schemeClr val="tx1"/>
                </a:solidFill>
                <a:highlight>
                  <a:srgbClr val="FFFF00"/>
                </a:highlight>
                <a:latin typeface="Times"/>
                <a:ea typeface="+mn-lt"/>
                <a:cs typeface="+mn-lt"/>
              </a:rPr>
              <a:t>Reflections pages </a:t>
            </a:r>
            <a:r>
              <a:rPr lang="en-US" sz="1500" dirty="0">
                <a:solidFill>
                  <a:schemeClr val="tx1"/>
                </a:solidFill>
                <a:latin typeface="Times"/>
                <a:ea typeface="+mn-lt"/>
                <a:cs typeface="+mn-lt"/>
              </a:rPr>
              <a:t>– a kind of ongoing diary where you record your changing thoughts and standpoints towards your topic</a:t>
            </a:r>
          </a:p>
          <a:p>
            <a:pPr marL="269875" indent="-269875">
              <a:lnSpc>
                <a:spcPct val="90000"/>
              </a:lnSpc>
              <a:buClr>
                <a:srgbClr val="E4DEF6"/>
              </a:buClr>
            </a:pPr>
            <a:r>
              <a:rPr lang="en-US" sz="1500" b="1" dirty="0">
                <a:solidFill>
                  <a:schemeClr val="tx1"/>
                </a:solidFill>
                <a:highlight>
                  <a:srgbClr val="FFFF00"/>
                </a:highlight>
                <a:latin typeface="Times"/>
                <a:ea typeface="+mn-lt"/>
                <a:cs typeface="+mn-lt"/>
              </a:rPr>
              <a:t>Theory and argument pages </a:t>
            </a:r>
            <a:r>
              <a:rPr lang="en-US" sz="1500" dirty="0">
                <a:solidFill>
                  <a:schemeClr val="tx1"/>
                </a:solidFill>
                <a:latin typeface="Times"/>
                <a:ea typeface="+mn-lt"/>
                <a:cs typeface="+mn-lt"/>
              </a:rPr>
              <a:t>– where you make note of particular theories that you and other authors have on different aspects of your question</a:t>
            </a:r>
          </a:p>
          <a:p>
            <a:pPr marL="269875" indent="-269875">
              <a:lnSpc>
                <a:spcPct val="90000"/>
              </a:lnSpc>
              <a:buClr>
                <a:srgbClr val="E4DEF6"/>
              </a:buClr>
            </a:pPr>
            <a:r>
              <a:rPr lang="en-US" sz="1500" b="1" dirty="0">
                <a:solidFill>
                  <a:schemeClr val="tx1"/>
                </a:solidFill>
                <a:highlight>
                  <a:srgbClr val="FFFF00"/>
                </a:highlight>
                <a:latin typeface="Times"/>
                <a:ea typeface="+mn-lt"/>
                <a:cs typeface="+mn-lt"/>
              </a:rPr>
              <a:t>Emerging themes pages</a:t>
            </a:r>
            <a:r>
              <a:rPr lang="en-US" sz="1500" dirty="0">
                <a:solidFill>
                  <a:schemeClr val="tx1"/>
                </a:solidFill>
                <a:highlight>
                  <a:srgbClr val="FFFF00"/>
                </a:highlight>
                <a:latin typeface="Times"/>
                <a:ea typeface="+mn-lt"/>
                <a:cs typeface="+mn-lt"/>
              </a:rPr>
              <a:t> </a:t>
            </a:r>
            <a:r>
              <a:rPr lang="en-US" sz="1500" dirty="0">
                <a:solidFill>
                  <a:schemeClr val="tx1"/>
                </a:solidFill>
                <a:latin typeface="Times"/>
                <a:ea typeface="+mn-lt"/>
                <a:cs typeface="+mn-lt"/>
              </a:rPr>
              <a:t>– a good research report will be sub-dividing into sections, each looking at different themes or elements of your question. Themes will emerge as you dig deeper into your project and you will need to make a note of all of your thoughts about this </a:t>
            </a:r>
          </a:p>
          <a:p>
            <a:pPr marL="269875" indent="-269875">
              <a:lnSpc>
                <a:spcPct val="90000"/>
              </a:lnSpc>
              <a:buClr>
                <a:srgbClr val="E4DEF6"/>
              </a:buClr>
            </a:pPr>
            <a:r>
              <a:rPr lang="en-US" sz="1500" dirty="0">
                <a:solidFill>
                  <a:schemeClr val="tx1"/>
                </a:solidFill>
                <a:latin typeface="Times"/>
                <a:ea typeface="+mn-lt"/>
                <a:cs typeface="+mn-lt"/>
              </a:rPr>
              <a:t>g</a:t>
            </a:r>
            <a:r>
              <a:rPr lang="en-US" sz="1500" b="1" dirty="0">
                <a:solidFill>
                  <a:schemeClr val="tx1"/>
                </a:solidFill>
                <a:latin typeface="Times"/>
                <a:ea typeface="+mn-lt"/>
                <a:cs typeface="+mn-lt"/>
              </a:rPr>
              <a:t>.</a:t>
            </a:r>
            <a:r>
              <a:rPr lang="en-US" sz="1500" b="1" dirty="0">
                <a:solidFill>
                  <a:schemeClr val="tx1"/>
                </a:solidFill>
                <a:highlight>
                  <a:srgbClr val="FFFF00"/>
                </a:highlight>
                <a:latin typeface="Times"/>
                <a:ea typeface="+mn-lt"/>
                <a:cs typeface="+mn-lt"/>
              </a:rPr>
              <a:t> Calendar </a:t>
            </a:r>
            <a:r>
              <a:rPr lang="en-US" sz="1500" dirty="0">
                <a:solidFill>
                  <a:schemeClr val="tx1"/>
                </a:solidFill>
                <a:latin typeface="Times"/>
                <a:ea typeface="+mn-lt"/>
                <a:cs typeface="+mn-lt"/>
              </a:rPr>
              <a:t>– you could add your timetable to your research folder </a:t>
            </a:r>
          </a:p>
          <a:p>
            <a:pPr marL="269875" indent="-269875">
              <a:lnSpc>
                <a:spcPct val="90000"/>
              </a:lnSpc>
              <a:buClr>
                <a:srgbClr val="E4DEF6"/>
              </a:buClr>
            </a:pPr>
            <a:r>
              <a:rPr lang="en-US" sz="1500" dirty="0">
                <a:solidFill>
                  <a:schemeClr val="tx1"/>
                </a:solidFill>
                <a:latin typeface="Times"/>
                <a:ea typeface="+mn-lt"/>
                <a:cs typeface="+mn-lt"/>
              </a:rPr>
              <a:t>h. Keep a record of all references, citations and quotes – do this by hand on paper, manually in Excel or Word, or by using Endnote or Zotero or one of the other academic referencing programs</a:t>
            </a:r>
          </a:p>
          <a:p>
            <a:pPr marL="269875" indent="-269875">
              <a:lnSpc>
                <a:spcPct val="90000"/>
              </a:lnSpc>
              <a:buClr>
                <a:srgbClr val="E4DEF6"/>
              </a:buClr>
            </a:pPr>
            <a:r>
              <a:rPr lang="en-US" sz="1500" dirty="0" err="1">
                <a:solidFill>
                  <a:schemeClr val="tx1"/>
                </a:solidFill>
                <a:latin typeface="Times"/>
                <a:ea typeface="+mn-lt"/>
                <a:cs typeface="+mn-lt"/>
              </a:rPr>
              <a:t>i</a:t>
            </a:r>
            <a:r>
              <a:rPr lang="en-US" sz="1500" dirty="0">
                <a:solidFill>
                  <a:schemeClr val="tx1"/>
                </a:solidFill>
                <a:latin typeface="Times"/>
                <a:ea typeface="+mn-lt"/>
                <a:cs typeface="+mn-lt"/>
              </a:rPr>
              <a:t>. Keep a </a:t>
            </a:r>
            <a:r>
              <a:rPr lang="en-US" sz="1500" b="1" dirty="0">
                <a:solidFill>
                  <a:schemeClr val="tx1"/>
                </a:solidFill>
                <a:highlight>
                  <a:srgbClr val="FFFF00"/>
                </a:highlight>
                <a:latin typeface="Times"/>
                <a:ea typeface="+mn-lt"/>
                <a:cs typeface="+mn-lt"/>
              </a:rPr>
              <a:t>bibliography</a:t>
            </a:r>
            <a:r>
              <a:rPr lang="en-US" sz="1500" dirty="0">
                <a:solidFill>
                  <a:schemeClr val="tx1"/>
                </a:solidFill>
                <a:latin typeface="Times"/>
                <a:ea typeface="+mn-lt"/>
                <a:cs typeface="+mn-lt"/>
              </a:rPr>
              <a:t> from the very start – as above, Endnote or Zotero could manage this for you, but equally you can keep a bibliography manually. The important thing is you need to remember to do this from day one of your project and not miss anything out</a:t>
            </a:r>
            <a:endParaRPr lang="en-US" sz="1500">
              <a:solidFill>
                <a:schemeClr val="tx1"/>
              </a:solidFill>
              <a:latin typeface="Times"/>
              <a:cs typeface="Times"/>
            </a:endParaRPr>
          </a:p>
        </p:txBody>
      </p:sp>
      <p:sp>
        <p:nvSpPr>
          <p:cNvPr id="4" name="Text Placeholder 3">
            <a:extLst>
              <a:ext uri="{FF2B5EF4-FFF2-40B4-BE49-F238E27FC236}">
                <a16:creationId xmlns:a16="http://schemas.microsoft.com/office/drawing/2014/main" id="{C57C0638-1A36-B54F-3FB7-1F2EF7445645}"/>
              </a:ext>
            </a:extLst>
          </p:cNvPr>
          <p:cNvSpPr>
            <a:spLocks noGrp="1"/>
          </p:cNvSpPr>
          <p:nvPr>
            <p:ph type="body" sz="half" idx="2"/>
          </p:nvPr>
        </p:nvSpPr>
        <p:spPr/>
        <p:txBody>
          <a:bodyPr vert="horz" lIns="91440" tIns="45720" rIns="91440" bIns="45720" rtlCol="0" anchor="t">
            <a:normAutofit lnSpcReduction="10000"/>
          </a:bodyPr>
          <a:lstStyle/>
          <a:p>
            <a:pPr>
              <a:lnSpc>
                <a:spcPct val="90000"/>
              </a:lnSpc>
            </a:pPr>
            <a:r>
              <a:rPr lang="en-US" cap="all" dirty="0">
                <a:latin typeface="Times"/>
                <a:ea typeface="+mn-lt"/>
                <a:cs typeface="+mn-lt"/>
              </a:rPr>
              <a:t>OFF TO THE RIGHT, IS EVERYTHING THAT YOU NEED TO HAVE IN YOUR RESEARCH FOLDER. (THIS IS ALSO LOCATED ON DR. CRIHFIELD'S WEBSITE) </a:t>
            </a:r>
            <a:endParaRPr lang="en-US">
              <a:solidFill>
                <a:srgbClr val="201449">
                  <a:alpha val="70000"/>
                </a:srgbClr>
              </a:solidFill>
              <a:latin typeface="Times"/>
              <a:ea typeface="+mn-lt"/>
              <a:cs typeface="+mn-lt"/>
            </a:endParaRPr>
          </a:p>
          <a:p>
            <a:pPr>
              <a:lnSpc>
                <a:spcPct val="90000"/>
              </a:lnSpc>
            </a:pPr>
            <a:r>
              <a:rPr lang="en-US" cap="all" dirty="0">
                <a:latin typeface="Times"/>
                <a:ea typeface="+mn-lt"/>
                <a:cs typeface="+mn-lt"/>
              </a:rPr>
              <a:t>ON THE NEXT SLIDE, YOU WILL SEE HOW I ORGANIZED THE TABS LISTED HERE, SO YOU HAVE SOMETHING VISUAL TO GUIDE YOU. THE TAB TITLES ARE IN</a:t>
            </a:r>
            <a:r>
              <a:rPr lang="en-US" b="1" cap="all" dirty="0">
                <a:latin typeface="Times"/>
                <a:ea typeface="+mn-lt"/>
                <a:cs typeface="+mn-lt"/>
              </a:rPr>
              <a:t> </a:t>
            </a:r>
            <a:r>
              <a:rPr lang="en-US" b="1" cap="all" dirty="0">
                <a:highlight>
                  <a:srgbClr val="FFFF00"/>
                </a:highlight>
                <a:latin typeface="Times"/>
                <a:ea typeface="+mn-lt"/>
                <a:cs typeface="+mn-lt"/>
              </a:rPr>
              <a:t>BOLD and highlighted</a:t>
            </a:r>
          </a:p>
          <a:p>
            <a:pPr>
              <a:lnSpc>
                <a:spcPct val="90000"/>
              </a:lnSpc>
            </a:pPr>
            <a:r>
              <a:rPr lang="en-US" cap="all" dirty="0">
                <a:solidFill>
                  <a:srgbClr val="201449">
                    <a:alpha val="70000"/>
                  </a:srgbClr>
                </a:solidFill>
                <a:latin typeface="Times"/>
              </a:rPr>
              <a:t>Dr. C's website if you do not know it by heart... yet:</a:t>
            </a:r>
            <a:endParaRPr lang="en-US" cap="all" dirty="0">
              <a:solidFill>
                <a:srgbClr val="201449">
                  <a:alpha val="70000"/>
                </a:srgbClr>
              </a:solidFill>
              <a:latin typeface="Times"/>
              <a:cs typeface="Times"/>
            </a:endParaRPr>
          </a:p>
          <a:p>
            <a:pPr>
              <a:lnSpc>
                <a:spcPct val="90000"/>
              </a:lnSpc>
            </a:pPr>
            <a:r>
              <a:rPr lang="en-US" cap="all" dirty="0">
                <a:ea typeface="+mn-lt"/>
                <a:cs typeface="+mn-lt"/>
                <a:hlinkClick r:id="rId2"/>
              </a:rPr>
              <a:t>https://shshistory.com/a_global.html</a:t>
            </a:r>
            <a:r>
              <a:rPr lang="en-US" cap="all" dirty="0">
                <a:ea typeface="+mn-lt"/>
                <a:cs typeface="+mn-lt"/>
              </a:rPr>
              <a:t> </a:t>
            </a:r>
            <a:endParaRPr lang="en-US">
              <a:ea typeface="+mn-lt"/>
              <a:cs typeface="+mn-lt"/>
            </a:endParaRPr>
          </a:p>
          <a:p>
            <a:pPr>
              <a:lnSpc>
                <a:spcPct val="90000"/>
              </a:lnSpc>
            </a:pPr>
            <a:endParaRPr lang="en-US" b="1" cap="all" dirty="0">
              <a:solidFill>
                <a:srgbClr val="201449">
                  <a:alpha val="70000"/>
                </a:srgbClr>
              </a:solidFill>
              <a:highlight>
                <a:srgbClr val="FFFF00"/>
              </a:highlight>
              <a:latin typeface="Times"/>
              <a:cs typeface="Times"/>
            </a:endParaRPr>
          </a:p>
        </p:txBody>
      </p:sp>
    </p:spTree>
    <p:extLst>
      <p:ext uri="{BB962C8B-B14F-4D97-AF65-F5344CB8AC3E}">
        <p14:creationId xmlns:p14="http://schemas.microsoft.com/office/powerpoint/2010/main" val="42751587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Frame 21">
            <a:extLst>
              <a:ext uri="{FF2B5EF4-FFF2-40B4-BE49-F238E27FC236}">
                <a16:creationId xmlns:a16="http://schemas.microsoft.com/office/drawing/2014/main" id="{DD7EAFE6-2BB9-41FB-9CF4-588CFC708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9" name="Rectangle 23">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25">
            <a:extLst>
              <a:ext uri="{FF2B5EF4-FFF2-40B4-BE49-F238E27FC236}">
                <a16:creationId xmlns:a16="http://schemas.microsoft.com/office/drawing/2014/main" id="{96E45848-BEDA-4F24-9C4E-DA21209582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4"/>
            <a:ext cx="12188952" cy="6858000"/>
          </a:xfrm>
          <a:prstGeom prst="rect">
            <a:avLst/>
          </a:prstGeom>
          <a:gradFill flip="none" rotWithShape="1">
            <a:gsLst>
              <a:gs pos="0">
                <a:schemeClr val="accent2">
                  <a:alpha val="60000"/>
                </a:schemeClr>
              </a:gs>
              <a:gs pos="100000">
                <a:schemeClr val="accent1">
                  <a:alpha val="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27">
            <a:extLst>
              <a:ext uri="{FF2B5EF4-FFF2-40B4-BE49-F238E27FC236}">
                <a16:creationId xmlns:a16="http://schemas.microsoft.com/office/drawing/2014/main" id="{B2BB8117-A903-442C-9223-A4FEB85C32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3"/>
            <a:ext cx="12188952" cy="6858000"/>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29">
            <a:extLst>
              <a:ext uri="{FF2B5EF4-FFF2-40B4-BE49-F238E27FC236}">
                <a16:creationId xmlns:a16="http://schemas.microsoft.com/office/drawing/2014/main" id="{C59300B8-3117-43F8-9F8E-68DB9F002F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743200" y="0"/>
            <a:ext cx="6857999" cy="6857998"/>
          </a:xfrm>
          <a:prstGeom prst="ellipse">
            <a:avLst/>
          </a:prstGeom>
          <a:gradFill>
            <a:gsLst>
              <a:gs pos="0">
                <a:schemeClr val="accent1">
                  <a:lumMod val="20000"/>
                  <a:lumOff val="80000"/>
                  <a:alpha val="40000"/>
                </a:schemeClr>
              </a:gs>
              <a:gs pos="100000">
                <a:schemeClr val="accent1">
                  <a:alpha val="40000"/>
                </a:schemeClr>
              </a:gs>
            </a:gsLst>
            <a:lin ang="2700000" scaled="1"/>
          </a:gradFill>
          <a:ln>
            <a:noFill/>
          </a:ln>
          <a:effectLst>
            <a:softEdge rad="520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31">
            <a:extLst>
              <a:ext uri="{FF2B5EF4-FFF2-40B4-BE49-F238E27FC236}">
                <a16:creationId xmlns:a16="http://schemas.microsoft.com/office/drawing/2014/main" id="{1AFAE680-42C1-4104-B74F-B0A8F1FB26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3990" y="1194074"/>
            <a:ext cx="5589934" cy="5737916"/>
          </a:xfrm>
          <a:prstGeom prst="ellipse">
            <a:avLst/>
          </a:prstGeom>
          <a:gradFill>
            <a:gsLst>
              <a:gs pos="0">
                <a:schemeClr val="accent1">
                  <a:alpha val="40000"/>
                </a:schemeClr>
              </a:gs>
              <a:gs pos="100000">
                <a:schemeClr val="accent5">
                  <a:alpha val="20000"/>
                </a:schemeClr>
              </a:gs>
            </a:gsLst>
            <a:lin ang="2700000" scaled="1"/>
          </a:gradFill>
          <a:ln>
            <a:noFill/>
          </a:ln>
          <a:effectLst>
            <a:softEdge rad="952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Oval 33">
            <a:extLst>
              <a:ext uri="{FF2B5EF4-FFF2-40B4-BE49-F238E27FC236}">
                <a16:creationId xmlns:a16="http://schemas.microsoft.com/office/drawing/2014/main" id="{828A8BA9-B3FE-4C96-A0A1-72A0D2C855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439622" y="194269"/>
            <a:ext cx="5760743" cy="5737917"/>
          </a:xfrm>
          <a:prstGeom prst="ellipse">
            <a:avLst/>
          </a:prstGeom>
          <a:gradFill>
            <a:gsLst>
              <a:gs pos="0">
                <a:schemeClr val="accent1">
                  <a:alpha val="20000"/>
                </a:schemeClr>
              </a:gs>
              <a:gs pos="100000">
                <a:schemeClr val="accent5">
                  <a:alpha val="40000"/>
                </a:schemeClr>
              </a:gs>
            </a:gsLst>
            <a:lin ang="2700000" scaled="1"/>
          </a:gradFill>
          <a:ln>
            <a:noFill/>
          </a:ln>
          <a:effectLst>
            <a:softEdge rad="1003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Frame 35">
            <a:extLst>
              <a:ext uri="{FF2B5EF4-FFF2-40B4-BE49-F238E27FC236}">
                <a16:creationId xmlns:a16="http://schemas.microsoft.com/office/drawing/2014/main" id="{19F9CD66-32FC-448F-B4C5-67D17508A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frame">
            <a:avLst>
              <a:gd name="adj1" fmla="val 716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CCE52C5-27F9-E47E-89BA-B924413DE3DD}"/>
              </a:ext>
            </a:extLst>
          </p:cNvPr>
          <p:cNvSpPr txBox="1"/>
          <p:nvPr/>
        </p:nvSpPr>
        <p:spPr>
          <a:xfrm>
            <a:off x="838201" y="857251"/>
            <a:ext cx="5428375" cy="2076450"/>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nSpc>
                <a:spcPct val="90000"/>
              </a:lnSpc>
              <a:spcBef>
                <a:spcPct val="0"/>
              </a:spcBef>
              <a:spcAft>
                <a:spcPts val="600"/>
              </a:spcAft>
            </a:pPr>
            <a:r>
              <a:rPr lang="en-US" sz="4400">
                <a:solidFill>
                  <a:srgbClr val="FFFFFF"/>
                </a:solidFill>
                <a:latin typeface="+mj-lt"/>
                <a:cs typeface="Angsana New" panose="02020603050405020304" pitchFamily="18" charset="-34"/>
              </a:rPr>
              <a:t>This is what my tabs looked like...</a:t>
            </a:r>
          </a:p>
        </p:txBody>
      </p:sp>
      <p:sp>
        <p:nvSpPr>
          <p:cNvPr id="3" name="TextBox 2">
            <a:extLst>
              <a:ext uri="{FF2B5EF4-FFF2-40B4-BE49-F238E27FC236}">
                <a16:creationId xmlns:a16="http://schemas.microsoft.com/office/drawing/2014/main" id="{0DE24197-FF2F-7CE2-79E8-1A016B0A36A3}"/>
              </a:ext>
            </a:extLst>
          </p:cNvPr>
          <p:cNvSpPr txBox="1"/>
          <p:nvPr/>
        </p:nvSpPr>
        <p:spPr>
          <a:xfrm>
            <a:off x="838200" y="3190875"/>
            <a:ext cx="6879803" cy="2986087"/>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indent="-228600">
              <a:spcAft>
                <a:spcPts val="600"/>
              </a:spcAft>
              <a:buClr>
                <a:schemeClr val="tx2">
                  <a:lumMod val="10000"/>
                  <a:lumOff val="90000"/>
                </a:schemeClr>
              </a:buClr>
              <a:buSzPct val="80000"/>
              <a:buFont typeface="Wingdings" panose="05000000000000000000" pitchFamily="2" charset="2"/>
              <a:buChar char="§"/>
            </a:pPr>
            <a:r>
              <a:rPr lang="en-US" sz="2000" cap="all" dirty="0">
                <a:solidFill>
                  <a:srgbClr val="FFFFFF"/>
                </a:solidFill>
                <a:latin typeface="Times"/>
                <a:cs typeface="Times"/>
              </a:rPr>
              <a:t>REMEMBER THAT YOUR RESEARCH FOLDER DOES NOT NEED TO LOOK ENTIRELY LIKE mine, BUT IT IS IMPORTANT THAT YOU INCLUDE EVERYTHING THAT WAS MENTIONED IN THE PREVIOUS SLIDE. THIS FOLDER IS MEANT TO HELP AND ORGANIZE YOUR THOUGHTS FOR PAPER 4.</a:t>
            </a:r>
            <a:endParaRPr lang="en-US" sz="2000" dirty="0">
              <a:solidFill>
                <a:srgbClr val="FFFFFF"/>
              </a:solidFill>
              <a:latin typeface="Times"/>
              <a:cs typeface="Times"/>
            </a:endParaRPr>
          </a:p>
        </p:txBody>
      </p:sp>
      <p:pic>
        <p:nvPicPr>
          <p:cNvPr id="4" name="Picture 4" descr="A picture containing graphical user interface&#10;&#10;Description automatically generated">
            <a:extLst>
              <a:ext uri="{FF2B5EF4-FFF2-40B4-BE49-F238E27FC236}">
                <a16:creationId xmlns:a16="http://schemas.microsoft.com/office/drawing/2014/main" id="{04B5B709-CCB4-1CCE-51A1-9AA5F4711EEF}"/>
              </a:ext>
            </a:extLst>
          </p:cNvPr>
          <p:cNvPicPr>
            <a:picLocks noChangeAspect="1"/>
          </p:cNvPicPr>
          <p:nvPr/>
        </p:nvPicPr>
        <p:blipFill>
          <a:blip r:embed="rId2">
            <a:alphaModFix amt="80000"/>
          </a:blip>
          <a:stretch>
            <a:fillRect/>
          </a:stretch>
        </p:blipFill>
        <p:spPr>
          <a:xfrm>
            <a:off x="8210510" y="880956"/>
            <a:ext cx="3113525" cy="5062643"/>
          </a:xfrm>
          <a:prstGeom prst="rect">
            <a:avLst/>
          </a:prstGeom>
        </p:spPr>
      </p:pic>
    </p:spTree>
    <p:extLst>
      <p:ext uri="{BB962C8B-B14F-4D97-AF65-F5344CB8AC3E}">
        <p14:creationId xmlns:p14="http://schemas.microsoft.com/office/powerpoint/2010/main" val="31343206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2C2F2-AEA8-17EB-37F7-317DD2C7412F}"/>
              </a:ext>
            </a:extLst>
          </p:cNvPr>
          <p:cNvSpPr>
            <a:spLocks noGrp="1"/>
          </p:cNvSpPr>
          <p:nvPr>
            <p:ph type="title"/>
          </p:nvPr>
        </p:nvSpPr>
        <p:spPr/>
        <p:txBody>
          <a:bodyPr>
            <a:normAutofit fontScale="90000"/>
          </a:bodyPr>
          <a:lstStyle/>
          <a:p>
            <a:r>
              <a:rPr lang="en-US" dirty="0">
                <a:ea typeface="+mj-lt"/>
                <a:cs typeface="+mj-lt"/>
              </a:rPr>
              <a:t>Now, let's dive into each tab. Starting with the instructions section.</a:t>
            </a:r>
          </a:p>
        </p:txBody>
      </p:sp>
      <p:sp>
        <p:nvSpPr>
          <p:cNvPr id="4" name="Text Placeholder 3">
            <a:extLst>
              <a:ext uri="{FF2B5EF4-FFF2-40B4-BE49-F238E27FC236}">
                <a16:creationId xmlns:a16="http://schemas.microsoft.com/office/drawing/2014/main" id="{AA3D4611-ABD0-ABD0-7921-B0F89BF6B37A}"/>
              </a:ext>
            </a:extLst>
          </p:cNvPr>
          <p:cNvSpPr>
            <a:spLocks noGrp="1"/>
          </p:cNvSpPr>
          <p:nvPr>
            <p:ph type="body" sz="half" idx="2"/>
          </p:nvPr>
        </p:nvSpPr>
        <p:spPr/>
        <p:txBody>
          <a:bodyPr vert="horz" lIns="91440" tIns="45720" rIns="91440" bIns="45720" rtlCol="0" anchor="t">
            <a:noAutofit/>
          </a:bodyPr>
          <a:lstStyle/>
          <a:p>
            <a:r>
              <a:rPr lang="en-US" sz="1100" cap="all" dirty="0">
                <a:latin typeface="Times"/>
                <a:ea typeface="+mn-lt"/>
                <a:cs typeface="+mn-lt"/>
              </a:rPr>
              <a:t>YOUR RESEARCH FOLDER IS GOING TO BE RICH OF INFORMATION AND JUST ABOUT EVERYTHING YOU CAN THINK OF.  SO, I SUGGEST CREATING A PAGE IN YOUR INSTRUCTIONS section AS A TABLE OF CONTENTS, SO YOU CAN NAVIGATE THROUGH YOUR RESEARCH FOLDER EASILY. In the section, simply press "add page" and title it "table of contents" (This is what you will do whenever you need to add something into your sections 😉) HERE IS WHAT PART OF MINE LOOKS LIKE. </a:t>
            </a:r>
            <a:endParaRPr lang="en-US" sz="1100">
              <a:solidFill>
                <a:srgbClr val="201449">
                  <a:alpha val="70000"/>
                </a:srgbClr>
              </a:solidFill>
              <a:latin typeface="Times"/>
              <a:ea typeface="+mn-lt"/>
              <a:cs typeface="+mn-lt"/>
            </a:endParaRPr>
          </a:p>
          <a:p>
            <a:r>
              <a:rPr lang="en-US" sz="1100" cap="all" dirty="0">
                <a:latin typeface="Times"/>
                <a:ea typeface="+mn-lt"/>
                <a:cs typeface="+mn-lt"/>
              </a:rPr>
              <a:t>ALSO, ON THIS SAME PAGE, MAYBE CREATE A LITTLE NOTE, FOR OTHERS TO READ SO THEY KNOW HOW YOU HAVE ORGANIZED YOUR FOLDER. THIS IS VERY HELPFUL BECAUSE THROUGHOUT THE YEAR, YOU WILL BE DISCUSSING AND SHARING WITH THE CLASS ABOUT YOUR FOLDER, ESPECIALLY TO DR. CRIHFIELD. </a:t>
            </a:r>
            <a:endParaRPr lang="en-US" sz="1100">
              <a:solidFill>
                <a:srgbClr val="201449">
                  <a:alpha val="70000"/>
                </a:srgbClr>
              </a:solidFill>
              <a:latin typeface="Times"/>
            </a:endParaRPr>
          </a:p>
        </p:txBody>
      </p:sp>
      <p:pic>
        <p:nvPicPr>
          <p:cNvPr id="6" name="Picture 6" descr="Text, letter&#10;&#10;Description automatically generated">
            <a:extLst>
              <a:ext uri="{FF2B5EF4-FFF2-40B4-BE49-F238E27FC236}">
                <a16:creationId xmlns:a16="http://schemas.microsoft.com/office/drawing/2014/main" id="{95AB0895-B37E-9288-5B51-78F25EE0934A}"/>
              </a:ext>
            </a:extLst>
          </p:cNvPr>
          <p:cNvPicPr>
            <a:picLocks noChangeAspect="1"/>
          </p:cNvPicPr>
          <p:nvPr/>
        </p:nvPicPr>
        <p:blipFill rotWithShape="1">
          <a:blip r:embed="rId2"/>
          <a:srcRect l="5026" r="2381" b="159"/>
          <a:stretch/>
        </p:blipFill>
        <p:spPr>
          <a:xfrm>
            <a:off x="6030686" y="1784786"/>
            <a:ext cx="5080006" cy="4558443"/>
          </a:xfrm>
          <a:prstGeom prst="rect">
            <a:avLst/>
          </a:prstGeom>
        </p:spPr>
      </p:pic>
      <p:pic>
        <p:nvPicPr>
          <p:cNvPr id="5" name="Picture 5">
            <a:extLst>
              <a:ext uri="{FF2B5EF4-FFF2-40B4-BE49-F238E27FC236}">
                <a16:creationId xmlns:a16="http://schemas.microsoft.com/office/drawing/2014/main" id="{36BC1355-611F-4ED5-01D9-598A012F7E0F}"/>
              </a:ext>
            </a:extLst>
          </p:cNvPr>
          <p:cNvPicPr>
            <a:picLocks noGrp="1" noChangeAspect="1"/>
          </p:cNvPicPr>
          <p:nvPr>
            <p:ph idx="1"/>
          </p:nvPr>
        </p:nvPicPr>
        <p:blipFill>
          <a:blip r:embed="rId3"/>
          <a:stretch>
            <a:fillRect/>
          </a:stretch>
        </p:blipFill>
        <p:spPr>
          <a:xfrm>
            <a:off x="5739493" y="517754"/>
            <a:ext cx="5553075" cy="1447346"/>
          </a:xfrm>
        </p:spPr>
      </p:pic>
      <p:sp>
        <p:nvSpPr>
          <p:cNvPr id="7" name="Arrow: Right 6">
            <a:extLst>
              <a:ext uri="{FF2B5EF4-FFF2-40B4-BE49-F238E27FC236}">
                <a16:creationId xmlns:a16="http://schemas.microsoft.com/office/drawing/2014/main" id="{7852F742-D039-CAF0-DBB6-E2FAF52E8742}"/>
              </a:ext>
            </a:extLst>
          </p:cNvPr>
          <p:cNvSpPr/>
          <p:nvPr/>
        </p:nvSpPr>
        <p:spPr>
          <a:xfrm>
            <a:off x="1866639" y="4076245"/>
            <a:ext cx="4093943" cy="1371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27211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888D0-C294-F9FE-BD87-A208DEB37DC7}"/>
              </a:ext>
            </a:extLst>
          </p:cNvPr>
          <p:cNvSpPr>
            <a:spLocks noGrp="1"/>
          </p:cNvSpPr>
          <p:nvPr>
            <p:ph type="title"/>
          </p:nvPr>
        </p:nvSpPr>
        <p:spPr>
          <a:xfrm>
            <a:off x="489858" y="521380"/>
            <a:ext cx="11067142" cy="1325563"/>
          </a:xfrm>
        </p:spPr>
        <p:txBody>
          <a:bodyPr>
            <a:normAutofit/>
          </a:bodyPr>
          <a:lstStyle/>
          <a:p>
            <a:r>
              <a:rPr lang="en-US" sz="4200" dirty="0">
                <a:ea typeface="+mj-lt"/>
                <a:cs typeface="+mj-lt"/>
              </a:rPr>
              <a:t>Some suggestions for your "Instructions" section</a:t>
            </a:r>
            <a:endParaRPr lang="en-US" sz="4200"/>
          </a:p>
        </p:txBody>
      </p:sp>
      <p:graphicFrame>
        <p:nvGraphicFramePr>
          <p:cNvPr id="10" name="Content Placeholder 2">
            <a:extLst>
              <a:ext uri="{FF2B5EF4-FFF2-40B4-BE49-F238E27FC236}">
                <a16:creationId xmlns:a16="http://schemas.microsoft.com/office/drawing/2014/main" id="{9E0B0EB0-50D4-D49B-0A45-9ABA27A96392}"/>
              </a:ext>
            </a:extLst>
          </p:cNvPr>
          <p:cNvGraphicFramePr>
            <a:graphicFrameLocks noGrp="1"/>
          </p:cNvGraphicFramePr>
          <p:nvPr>
            <p:ph sz="half" idx="1"/>
          </p:nvPr>
        </p:nvGraphicFramePr>
        <p:xfrm>
          <a:off x="838200" y="2057399"/>
          <a:ext cx="5181600" cy="4119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5" descr="Graphical user interface, text, application&#10;&#10;Description automatically generated">
            <a:extLst>
              <a:ext uri="{FF2B5EF4-FFF2-40B4-BE49-F238E27FC236}">
                <a16:creationId xmlns:a16="http://schemas.microsoft.com/office/drawing/2014/main" id="{E9664AB2-BEC9-F08E-728A-0DAACB740F0D}"/>
              </a:ext>
            </a:extLst>
          </p:cNvPr>
          <p:cNvPicPr>
            <a:picLocks noChangeAspect="1"/>
          </p:cNvPicPr>
          <p:nvPr/>
        </p:nvPicPr>
        <p:blipFill>
          <a:blip r:embed="rId7"/>
          <a:stretch>
            <a:fillRect/>
          </a:stretch>
        </p:blipFill>
        <p:spPr>
          <a:xfrm>
            <a:off x="5682343" y="1631360"/>
            <a:ext cx="6001656" cy="2876820"/>
          </a:xfrm>
          <a:prstGeom prst="rect">
            <a:avLst/>
          </a:prstGeom>
        </p:spPr>
      </p:pic>
      <p:pic>
        <p:nvPicPr>
          <p:cNvPr id="6" name="Picture 6" descr="Text&#10;&#10;Description automatically generated">
            <a:extLst>
              <a:ext uri="{FF2B5EF4-FFF2-40B4-BE49-F238E27FC236}">
                <a16:creationId xmlns:a16="http://schemas.microsoft.com/office/drawing/2014/main" id="{EBF9D78E-3582-B11B-EB0A-A277291B2C8C}"/>
              </a:ext>
            </a:extLst>
          </p:cNvPr>
          <p:cNvPicPr>
            <a:picLocks noChangeAspect="1"/>
          </p:cNvPicPr>
          <p:nvPr/>
        </p:nvPicPr>
        <p:blipFill rotWithShape="1">
          <a:blip r:embed="rId8"/>
          <a:srcRect t="27685" r="99" b="293"/>
          <a:stretch/>
        </p:blipFill>
        <p:spPr>
          <a:xfrm>
            <a:off x="9797142" y="4502252"/>
            <a:ext cx="1826987" cy="1777261"/>
          </a:xfrm>
          <a:prstGeom prst="rect">
            <a:avLst/>
          </a:prstGeom>
        </p:spPr>
      </p:pic>
      <p:sp>
        <p:nvSpPr>
          <p:cNvPr id="18" name="Arrow: Right 17">
            <a:extLst>
              <a:ext uri="{FF2B5EF4-FFF2-40B4-BE49-F238E27FC236}">
                <a16:creationId xmlns:a16="http://schemas.microsoft.com/office/drawing/2014/main" id="{21A4CE70-F2B9-28E5-8B1C-7EB0EBEBAAD8}"/>
              </a:ext>
            </a:extLst>
          </p:cNvPr>
          <p:cNvSpPr/>
          <p:nvPr/>
        </p:nvSpPr>
        <p:spPr>
          <a:xfrm>
            <a:off x="6107539" y="5494455"/>
            <a:ext cx="3614056" cy="2830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41332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64F6E-A371-C74B-5C09-1DDB0D11368C}"/>
              </a:ext>
            </a:extLst>
          </p:cNvPr>
          <p:cNvSpPr>
            <a:spLocks noGrp="1"/>
          </p:cNvSpPr>
          <p:nvPr>
            <p:ph type="title"/>
          </p:nvPr>
        </p:nvSpPr>
        <p:spPr/>
        <p:txBody>
          <a:bodyPr>
            <a:normAutofit fontScale="90000"/>
          </a:bodyPr>
          <a:lstStyle/>
          <a:p>
            <a:r>
              <a:rPr lang="en-US" dirty="0">
                <a:ea typeface="+mj-lt"/>
                <a:cs typeface="+mj-lt"/>
              </a:rPr>
              <a:t>Now, let's discuss your Research Information</a:t>
            </a:r>
            <a:br>
              <a:rPr lang="en-US" dirty="0">
                <a:ea typeface="+mj-lt"/>
                <a:cs typeface="+mj-lt"/>
              </a:rPr>
            </a:br>
            <a:r>
              <a:rPr lang="en-US" dirty="0">
                <a:ea typeface="+mj-lt"/>
                <a:cs typeface="+mj-lt"/>
              </a:rPr>
              <a:t>Section</a:t>
            </a:r>
            <a:endParaRPr lang="en-US" dirty="0"/>
          </a:p>
        </p:txBody>
      </p:sp>
      <p:sp>
        <p:nvSpPr>
          <p:cNvPr id="4" name="Text Placeholder 3">
            <a:extLst>
              <a:ext uri="{FF2B5EF4-FFF2-40B4-BE49-F238E27FC236}">
                <a16:creationId xmlns:a16="http://schemas.microsoft.com/office/drawing/2014/main" id="{B9F9C740-3C06-29FB-AE24-9199A0F62488}"/>
              </a:ext>
            </a:extLst>
          </p:cNvPr>
          <p:cNvSpPr>
            <a:spLocks noGrp="1"/>
          </p:cNvSpPr>
          <p:nvPr>
            <p:ph type="body" sz="half" idx="2"/>
          </p:nvPr>
        </p:nvSpPr>
        <p:spPr/>
        <p:txBody>
          <a:bodyPr vert="horz" lIns="91440" tIns="45720" rIns="91440" bIns="45720" rtlCol="0" anchor="t">
            <a:normAutofit fontScale="92500" lnSpcReduction="10000"/>
          </a:bodyPr>
          <a:lstStyle/>
          <a:p>
            <a:r>
              <a:rPr lang="en-US" cap="all" dirty="0">
                <a:latin typeface="Times New Roman"/>
                <a:cs typeface="Times New Roman"/>
              </a:rPr>
              <a:t>HERE IS A LIST OF THINGS THAT YOU WILL BE INCLUDING IN YOUR RESEARCH FOLDER THROUGHOUT THE YEAR. THE THINGS LISTED HERE ARE WHAT I THOUGHT FIT BEST IN THE RESEARCH INFORMATION SECTION. YOU DO NOT HAVE TO INCLUDE THESE NOW, BUT JUST BE AWARE :).</a:t>
            </a:r>
          </a:p>
          <a:p>
            <a:r>
              <a:rPr lang="en-US" cap="all" dirty="0">
                <a:solidFill>
                  <a:srgbClr val="201449">
                    <a:alpha val="70000"/>
                  </a:srgbClr>
                </a:solidFill>
                <a:latin typeface="Times New Roman"/>
                <a:cs typeface="Times New Roman"/>
              </a:rPr>
              <a:t>Yet, everything listed here is very helpful towards your paper. It is better to have them in your research folder so you can easily find them in the future and navigate through them with ease.</a:t>
            </a:r>
          </a:p>
        </p:txBody>
      </p:sp>
      <p:graphicFrame>
        <p:nvGraphicFramePr>
          <p:cNvPr id="5" name="Content Placeholder 2">
            <a:extLst>
              <a:ext uri="{FF2B5EF4-FFF2-40B4-BE49-F238E27FC236}">
                <a16:creationId xmlns:a16="http://schemas.microsoft.com/office/drawing/2014/main" id="{16B84B63-E40E-20F5-A786-5CB2171516F7}"/>
              </a:ext>
            </a:extLst>
          </p:cNvPr>
          <p:cNvGraphicFramePr>
            <a:graphicFrameLocks noGrp="1"/>
          </p:cNvGraphicFramePr>
          <p:nvPr/>
        </p:nvGraphicFramePr>
        <p:xfrm>
          <a:off x="5232400" y="540000"/>
          <a:ext cx="6408736" cy="5759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 name="TextBox 15">
            <a:extLst>
              <a:ext uri="{FF2B5EF4-FFF2-40B4-BE49-F238E27FC236}">
                <a16:creationId xmlns:a16="http://schemas.microsoft.com/office/drawing/2014/main" id="{D048FBE9-41F9-6652-03B5-D267A44E7964}"/>
              </a:ext>
            </a:extLst>
          </p:cNvPr>
          <p:cNvSpPr txBox="1"/>
          <p:nvPr/>
        </p:nvSpPr>
        <p:spPr>
          <a:xfrm>
            <a:off x="8178799" y="4499430"/>
            <a:ext cx="3585029"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Times"/>
                <a:cs typeface="Times"/>
              </a:rPr>
              <a:t>Majority of these docs will be on Dr. C's website ( not your logs of course.) Yet, there are some other helpful things you could input in here as well, such as your definitions (highly recommend) you will be using in your paper, scaffolding instructions, your outline for Paper 4 and other tips for items such as analysis and evaluation. Majority of the things listed here you will not have to do till later in the year, but it is good to be mindful of them now, so you are prepared!</a:t>
            </a:r>
          </a:p>
        </p:txBody>
      </p:sp>
    </p:spTree>
    <p:extLst>
      <p:ext uri="{BB962C8B-B14F-4D97-AF65-F5344CB8AC3E}">
        <p14:creationId xmlns:p14="http://schemas.microsoft.com/office/powerpoint/2010/main" val="26305448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Frame 32">
            <a:extLst>
              <a:ext uri="{FF2B5EF4-FFF2-40B4-BE49-F238E27FC236}">
                <a16:creationId xmlns:a16="http://schemas.microsoft.com/office/drawing/2014/main" id="{DD7EAFE6-2BB9-41FB-9CF4-588CFC708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5" name="Rectangle 34">
            <a:extLst>
              <a:ext uri="{FF2B5EF4-FFF2-40B4-BE49-F238E27FC236}">
                <a16:creationId xmlns:a16="http://schemas.microsoft.com/office/drawing/2014/main" id="{C3E06833-B59C-442F-9A6A-F8F55936D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554"/>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ame 36">
            <a:extLst>
              <a:ext uri="{FF2B5EF4-FFF2-40B4-BE49-F238E27FC236}">
                <a16:creationId xmlns:a16="http://schemas.microsoft.com/office/drawing/2014/main" id="{FA2016CF-2F24-4AE4-8A87-D9B6A3DE3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075CF7-DFBC-8862-8B9C-D3318638F01B}"/>
              </a:ext>
            </a:extLst>
          </p:cNvPr>
          <p:cNvSpPr>
            <a:spLocks noGrp="1"/>
          </p:cNvSpPr>
          <p:nvPr>
            <p:ph type="title"/>
          </p:nvPr>
        </p:nvSpPr>
        <p:spPr>
          <a:xfrm>
            <a:off x="838200" y="880844"/>
            <a:ext cx="4287253" cy="2629119"/>
          </a:xfrm>
        </p:spPr>
        <p:txBody>
          <a:bodyPr vert="horz" lIns="91440" tIns="45720" rIns="91440" bIns="45720" rtlCol="0" anchor="b">
            <a:normAutofit/>
          </a:bodyPr>
          <a:lstStyle/>
          <a:p>
            <a:r>
              <a:rPr lang="en-US" sz="3000" dirty="0">
                <a:gradFill flip="none" rotWithShape="1">
                  <a:gsLst>
                    <a:gs pos="0">
                      <a:schemeClr val="accent5">
                        <a:alpha val="70000"/>
                      </a:schemeClr>
                    </a:gs>
                    <a:gs pos="100000">
                      <a:schemeClr val="accent1">
                        <a:alpha val="70000"/>
                      </a:schemeClr>
                    </a:gs>
                  </a:gsLst>
                  <a:lin ang="0" scaled="1"/>
                  <a:tileRect/>
                </a:gradFill>
                <a:cs typeface="Angsana New"/>
              </a:rPr>
              <a:t>Here is a little video to help you visualize what your research information section could look like </a:t>
            </a:r>
            <a:endParaRPr lang="en-US" sz="3000" dirty="0">
              <a:solidFill>
                <a:srgbClr val="7162FE">
                  <a:alpha val="70000"/>
                </a:srgbClr>
              </a:solidFill>
              <a:cs typeface="Angsana New"/>
            </a:endParaRPr>
          </a:p>
        </p:txBody>
      </p:sp>
      <p:pic>
        <p:nvPicPr>
          <p:cNvPr id="3" name="Online Media 2" title="Research Information Tab Visualization">
            <a:hlinkClick r:id="" action="ppaction://media"/>
            <a:extLst>
              <a:ext uri="{FF2B5EF4-FFF2-40B4-BE49-F238E27FC236}">
                <a16:creationId xmlns:a16="http://schemas.microsoft.com/office/drawing/2014/main" id="{44C494FA-6C87-34FF-A00A-BE3AB312C1AC}"/>
              </a:ext>
            </a:extLst>
          </p:cNvPr>
          <p:cNvPicPr>
            <a:picLocks noRot="1" noChangeAspect="1"/>
          </p:cNvPicPr>
          <p:nvPr>
            <a:videoFile r:link="rId1"/>
          </p:nvPr>
        </p:nvPicPr>
        <p:blipFill>
          <a:blip r:embed="rId3">
            <a:alphaModFix amt="90000"/>
          </a:blip>
          <a:stretch>
            <a:fillRect/>
          </a:stretch>
        </p:blipFill>
        <p:spPr>
          <a:xfrm>
            <a:off x="5606716" y="1284329"/>
            <a:ext cx="5747084" cy="4310313"/>
          </a:xfrm>
          <a:prstGeom prst="rect">
            <a:avLst/>
          </a:prstGeom>
        </p:spPr>
      </p:pic>
    </p:spTree>
    <p:extLst>
      <p:ext uri="{BB962C8B-B14F-4D97-AF65-F5344CB8AC3E}">
        <p14:creationId xmlns:p14="http://schemas.microsoft.com/office/powerpoint/2010/main" val="9221265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Frame 26">
            <a:extLst>
              <a:ext uri="{FF2B5EF4-FFF2-40B4-BE49-F238E27FC236}">
                <a16:creationId xmlns:a16="http://schemas.microsoft.com/office/drawing/2014/main" id="{DD7EAFE6-2BB9-41FB-9CF4-588CFC708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9" name="Rectangle 28">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ame 30">
            <a:extLst>
              <a:ext uri="{FF2B5EF4-FFF2-40B4-BE49-F238E27FC236}">
                <a16:creationId xmlns:a16="http://schemas.microsoft.com/office/drawing/2014/main" id="{19F9CD66-32FC-448F-B4C5-67D17508A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842649-A2BB-34A6-FD73-BFA0C27E60B9}"/>
              </a:ext>
            </a:extLst>
          </p:cNvPr>
          <p:cNvSpPr>
            <a:spLocks noGrp="1"/>
          </p:cNvSpPr>
          <p:nvPr>
            <p:ph type="title"/>
          </p:nvPr>
        </p:nvSpPr>
        <p:spPr>
          <a:xfrm>
            <a:off x="838200" y="2558804"/>
            <a:ext cx="5890590" cy="981539"/>
          </a:xfrm>
        </p:spPr>
        <p:txBody>
          <a:bodyPr vert="horz" lIns="91440" tIns="45720" rIns="91440" bIns="45720" rtlCol="0" anchor="b">
            <a:normAutofit/>
          </a:bodyPr>
          <a:lstStyle/>
          <a:p>
            <a:r>
              <a:rPr lang="en-US" sz="4400">
                <a:gradFill flip="none" rotWithShape="1">
                  <a:gsLst>
                    <a:gs pos="0">
                      <a:schemeClr val="accent5">
                        <a:alpha val="70000"/>
                      </a:schemeClr>
                    </a:gs>
                    <a:gs pos="100000">
                      <a:schemeClr val="accent1">
                        <a:alpha val="70000"/>
                      </a:schemeClr>
                    </a:gs>
                  </a:gsLst>
                  <a:lin ang="0" scaled="1"/>
                  <a:tileRect/>
                </a:gradFill>
              </a:rPr>
              <a:t>QUOTES SECTION</a:t>
            </a:r>
          </a:p>
          <a:p>
            <a:endParaRPr lang="en-US" sz="4400">
              <a:gradFill flip="none" rotWithShape="1">
                <a:gsLst>
                  <a:gs pos="0">
                    <a:schemeClr val="accent5">
                      <a:alpha val="70000"/>
                    </a:schemeClr>
                  </a:gs>
                  <a:gs pos="100000">
                    <a:schemeClr val="accent1">
                      <a:alpha val="70000"/>
                    </a:schemeClr>
                  </a:gs>
                </a:gsLst>
                <a:lin ang="0" scaled="1"/>
                <a:tileRect/>
              </a:gradFill>
            </a:endParaRPr>
          </a:p>
        </p:txBody>
      </p:sp>
      <p:sp>
        <p:nvSpPr>
          <p:cNvPr id="3" name="TextBox 2">
            <a:extLst>
              <a:ext uri="{FF2B5EF4-FFF2-40B4-BE49-F238E27FC236}">
                <a16:creationId xmlns:a16="http://schemas.microsoft.com/office/drawing/2014/main" id="{32E6D70F-341E-0BBC-564E-E377B7263F58}"/>
              </a:ext>
            </a:extLst>
          </p:cNvPr>
          <p:cNvSpPr txBox="1"/>
          <p:nvPr/>
        </p:nvSpPr>
        <p:spPr>
          <a:xfrm>
            <a:off x="838199" y="3190875"/>
            <a:ext cx="5890591" cy="2986087"/>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indent="-228600">
              <a:spcAft>
                <a:spcPts val="600"/>
              </a:spcAft>
              <a:buClr>
                <a:schemeClr val="tx2">
                  <a:lumMod val="10000"/>
                  <a:lumOff val="90000"/>
                </a:schemeClr>
              </a:buClr>
              <a:buSzPct val="80000"/>
              <a:buFont typeface="Wingdings" panose="05000000000000000000" pitchFamily="2" charset="2"/>
              <a:buChar char="§"/>
            </a:pPr>
            <a:r>
              <a:rPr lang="en-US" sz="1600" dirty="0">
                <a:solidFill>
                  <a:schemeClr val="tx2">
                    <a:alpha val="60000"/>
                  </a:schemeClr>
                </a:solidFill>
                <a:latin typeface="Times"/>
                <a:cs typeface="Times"/>
              </a:rPr>
              <a:t>The quotes section will probably be the most helpful for you this year. At least for me, I was able to gather all my concrete research I gathered throughout the year and input those in here. I did it a little differently, but feel free to do it however you want. This is YOUR research folder. It is meant to help you, so don't treat it like another random assignment. I divided up the sections of my quotes based on my lens (look to the right) I also color coded my notes so I can easily navigate through them (Also look to the right) this will help you tremendously, especially when you begin writing your paper. On the next page, I'll show some examples of my research in the quotes section along with a video to show you all my research I conducted and how I added that into my folder.</a:t>
            </a:r>
          </a:p>
        </p:txBody>
      </p:sp>
      <p:pic>
        <p:nvPicPr>
          <p:cNvPr id="4" name="Picture 4" descr="Text&#10;&#10;Description automatically generated">
            <a:extLst>
              <a:ext uri="{FF2B5EF4-FFF2-40B4-BE49-F238E27FC236}">
                <a16:creationId xmlns:a16="http://schemas.microsoft.com/office/drawing/2014/main" id="{495BF943-3DC8-D382-AF4C-EF6A94238D10}"/>
              </a:ext>
            </a:extLst>
          </p:cNvPr>
          <p:cNvPicPr>
            <a:picLocks noChangeAspect="1"/>
          </p:cNvPicPr>
          <p:nvPr/>
        </p:nvPicPr>
        <p:blipFill rotWithShape="1">
          <a:blip r:embed="rId2"/>
          <a:srcRect t="251" r="-1" b="-1"/>
          <a:stretch/>
        </p:blipFill>
        <p:spPr>
          <a:xfrm>
            <a:off x="7179243" y="483526"/>
            <a:ext cx="4465948" cy="5880845"/>
          </a:xfrm>
          <a:prstGeom prst="rect">
            <a:avLst/>
          </a:prstGeom>
        </p:spPr>
      </p:pic>
      <p:pic>
        <p:nvPicPr>
          <p:cNvPr id="5" name="Picture 5" descr="Graphical user interface, text, application, chat or text message&#10;&#10;Description automatically generated">
            <a:extLst>
              <a:ext uri="{FF2B5EF4-FFF2-40B4-BE49-F238E27FC236}">
                <a16:creationId xmlns:a16="http://schemas.microsoft.com/office/drawing/2014/main" id="{2EB6332F-B279-FE70-648F-90FE4E9627C8}"/>
              </a:ext>
            </a:extLst>
          </p:cNvPr>
          <p:cNvPicPr>
            <a:picLocks noChangeAspect="1"/>
          </p:cNvPicPr>
          <p:nvPr/>
        </p:nvPicPr>
        <p:blipFill>
          <a:blip r:embed="rId3"/>
          <a:stretch>
            <a:fillRect/>
          </a:stretch>
        </p:blipFill>
        <p:spPr>
          <a:xfrm>
            <a:off x="4281295" y="493629"/>
            <a:ext cx="3098022" cy="1264051"/>
          </a:xfrm>
          <a:prstGeom prst="rect">
            <a:avLst/>
          </a:prstGeom>
        </p:spPr>
      </p:pic>
      <p:sp>
        <p:nvSpPr>
          <p:cNvPr id="6" name="TextBox 5">
            <a:extLst>
              <a:ext uri="{FF2B5EF4-FFF2-40B4-BE49-F238E27FC236}">
                <a16:creationId xmlns:a16="http://schemas.microsoft.com/office/drawing/2014/main" id="{C9669FAF-1F54-7BE2-9577-564CD711FAC1}"/>
              </a:ext>
            </a:extLst>
          </p:cNvPr>
          <p:cNvSpPr txBox="1"/>
          <p:nvPr/>
        </p:nvSpPr>
        <p:spPr>
          <a:xfrm>
            <a:off x="546809" y="975896"/>
            <a:ext cx="123399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My lenses </a:t>
            </a:r>
            <a:endParaRPr lang="en-US"/>
          </a:p>
        </p:txBody>
      </p:sp>
      <p:sp>
        <p:nvSpPr>
          <p:cNvPr id="7" name="Arrow: Right 6">
            <a:extLst>
              <a:ext uri="{FF2B5EF4-FFF2-40B4-BE49-F238E27FC236}">
                <a16:creationId xmlns:a16="http://schemas.microsoft.com/office/drawing/2014/main" id="{912268E9-DC99-EA56-A789-178E1FF309E3}"/>
              </a:ext>
            </a:extLst>
          </p:cNvPr>
          <p:cNvSpPr/>
          <p:nvPr/>
        </p:nvSpPr>
        <p:spPr>
          <a:xfrm>
            <a:off x="1831011" y="1053268"/>
            <a:ext cx="2145436" cy="4882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50124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LuminousVTI">
  <a:themeElements>
    <a:clrScheme name="Custom 54">
      <a:dk1>
        <a:sysClr val="windowText" lastClr="000000"/>
      </a:dk1>
      <a:lt1>
        <a:sysClr val="window" lastClr="FFFFFF"/>
      </a:lt1>
      <a:dk2>
        <a:srgbClr val="201449"/>
      </a:dk2>
      <a:lt2>
        <a:srgbClr val="EEEEEE"/>
      </a:lt2>
      <a:accent1>
        <a:srgbClr val="F900A0"/>
      </a:accent1>
      <a:accent2>
        <a:srgbClr val="4D4EE6"/>
      </a:accent2>
      <a:accent3>
        <a:srgbClr val="454B78"/>
      </a:accent3>
      <a:accent4>
        <a:srgbClr val="A3A3C1"/>
      </a:accent4>
      <a:accent5>
        <a:srgbClr val="7162FE"/>
      </a:accent5>
      <a:accent6>
        <a:srgbClr val="1EBE9B"/>
      </a:accent6>
      <a:hlink>
        <a:srgbClr val="F900A0"/>
      </a:hlink>
      <a:folHlink>
        <a:srgbClr val="8477FE"/>
      </a:folHlink>
    </a:clrScheme>
    <a:fontScheme name="Custom 51">
      <a:majorFont>
        <a:latin typeface="Sabon Next L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uminousVTI" id="{3EBF12FF-FD44-415B-AB75-5B4F7E5C3AC4}" vid="{521B7FAE-6A8D-4468-B79A-0706294A0D4A}"/>
    </a:ext>
  </a:extLst>
</a:theme>
</file>

<file path=docProps/app.xml><?xml version="1.0" encoding="utf-8"?>
<Properties xmlns="http://schemas.openxmlformats.org/officeDocument/2006/extended-properties" xmlns:vt="http://schemas.openxmlformats.org/officeDocument/2006/docPropsVTypes">
  <Template>office theme</Template>
  <TotalTime>2</TotalTime>
  <Words>668</Words>
  <Application>Microsoft Office PowerPoint</Application>
  <PresentationFormat>Widescreen</PresentationFormat>
  <Paragraphs>76</Paragraphs>
  <Slides>23</Slides>
  <Notes>0</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Avenir Next LT Pro</vt:lpstr>
      <vt:lpstr>Sabon Next LT</vt:lpstr>
      <vt:lpstr>Times</vt:lpstr>
      <vt:lpstr>Times New Roman</vt:lpstr>
      <vt:lpstr>Wingdings</vt:lpstr>
      <vt:lpstr>LuminousVTI</vt:lpstr>
      <vt:lpstr>How to create a successful research folder with OneNote</vt:lpstr>
      <vt:lpstr>First, create a OneNote Folder in Office365</vt:lpstr>
      <vt:lpstr>Second, what should be included in your research folder?</vt:lpstr>
      <vt:lpstr>PowerPoint Presentation</vt:lpstr>
      <vt:lpstr>Now, let's dive into each tab. Starting with the instructions section.</vt:lpstr>
      <vt:lpstr>Some suggestions for your "Instructions" section</vt:lpstr>
      <vt:lpstr>Now, let's discuss your Research Information Section</vt:lpstr>
      <vt:lpstr>Here is a little video to help you visualize what your research information section could look like </vt:lpstr>
      <vt:lpstr>QUOTES SECTION </vt:lpstr>
      <vt:lpstr>The next couple of slides, I will show you some examples of my quoted material in my folder. My question was, "Is systemic racism present in American policing?" My lenses were, physical abuse, mental abuse, and verbal abuse.  These are examples of my opposing and agreeing sides of the physical abuse lens.</vt:lpstr>
      <vt:lpstr>Mental abuse agree/oppose examples</vt:lpstr>
      <vt:lpstr>Verbal abuse agree/oppose examples </vt:lpstr>
      <vt:lpstr>Video for quotes</vt:lpstr>
      <vt:lpstr>Analysis Pages Section</vt:lpstr>
      <vt:lpstr>Theory and Argument Section</vt:lpstr>
      <vt:lpstr>Emerging Themes Section</vt:lpstr>
      <vt:lpstr>Based off what I said on the last slide, I simply just put agree/oppose sides of my argument on different pages.  </vt:lpstr>
      <vt:lpstr>Now, let's discuss the calendar.</vt:lpstr>
      <vt:lpstr>Here is how I set up my calendar...</vt:lpstr>
      <vt:lpstr>Video for calendar</vt:lpstr>
      <vt:lpstr>The Annotated Bibliography</vt:lpstr>
      <vt:lpstr>Here are some examples of my annotated bibliography</vt:lpstr>
      <vt:lpstr>Some final suggestions and tips for your folder.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Crihfield Sandy</dc:creator>
  <cp:lastModifiedBy>Crihfield Sandy</cp:lastModifiedBy>
  <cp:revision>682</cp:revision>
  <dcterms:created xsi:type="dcterms:W3CDTF">2022-04-12T16:18:50Z</dcterms:created>
  <dcterms:modified xsi:type="dcterms:W3CDTF">2022-05-13T15:34:36Z</dcterms:modified>
</cp:coreProperties>
</file>